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5" r:id="rId3"/>
    <p:sldMasterId id="2147483730" r:id="rId4"/>
    <p:sldMasterId id="2147483744" r:id="rId5"/>
    <p:sldMasterId id="2147483758" r:id="rId6"/>
    <p:sldMasterId id="2147483772" r:id="rId7"/>
  </p:sldMasterIdLst>
  <p:notesMasterIdLst>
    <p:notesMasterId r:id="rId22"/>
  </p:notesMasterIdLst>
  <p:sldIdLst>
    <p:sldId id="272" r:id="rId8"/>
    <p:sldId id="262" r:id="rId9"/>
    <p:sldId id="278" r:id="rId10"/>
    <p:sldId id="271" r:id="rId11"/>
    <p:sldId id="270" r:id="rId12"/>
    <p:sldId id="279" r:id="rId13"/>
    <p:sldId id="280" r:id="rId14"/>
    <p:sldId id="282" r:id="rId15"/>
    <p:sldId id="283" r:id="rId16"/>
    <p:sldId id="264" r:id="rId17"/>
    <p:sldId id="266" r:id="rId18"/>
    <p:sldId id="268" r:id="rId19"/>
    <p:sldId id="284" r:id="rId20"/>
    <p:sldId id="277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A5E33-8F6C-49AD-A293-4FEB4A3C9D93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0863D-688E-4974-BF3B-6EC430701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3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D27643-D568-49C5-B83E-C345FD0949D1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421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0B5E-97ED-45C8-ABDE-BCD5B3FFA4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65D-9E41-4078-A1A7-8F4CFFFB1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8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0B5E-97ED-45C8-ABDE-BCD5B3FFA4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65D-9E41-4078-A1A7-8F4CFFFB1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7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0B5E-97ED-45C8-ABDE-BCD5B3FFA4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65D-9E41-4078-A1A7-8F4CFFFB1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номером и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CEB0EBC-4830-4785-B2E7-ADCB0B2066E4}" type="datetime1">
              <a:rPr lang="ru-RU" smtClean="0">
                <a:solidFill>
                  <a:prstClr val="black"/>
                </a:solidFill>
                <a:latin typeface="Arial"/>
              </a:rPr>
              <a:pPr/>
              <a:t>09.09.2020</a:t>
            </a:fld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79390" y="6492876"/>
            <a:ext cx="2743200" cy="365125"/>
          </a:xfrm>
          <a:prstGeom prst="rect">
            <a:avLst/>
          </a:prstGeom>
        </p:spPr>
        <p:txBody>
          <a:bodyPr/>
          <a:lstStyle/>
          <a:p>
            <a:fld id="{4C0339C2-8D46-4ACD-BD23-384CD40066AA}" type="slidenum">
              <a:rPr lang="ru-RU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ru-RU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61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2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600" y="592267"/>
            <a:ext cx="10972320" cy="507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3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600" y="3408495"/>
            <a:ext cx="10972320" cy="36933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6587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600" y="592267"/>
            <a:ext cx="10972320" cy="507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3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639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600" y="592267"/>
            <a:ext cx="10972320" cy="507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3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745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600" y="592267"/>
            <a:ext cx="10972320" cy="507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178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600" y="2742855"/>
            <a:ext cx="10972320" cy="36933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927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600" y="592267"/>
            <a:ext cx="10972320" cy="507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3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06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0B5E-97ED-45C8-ABDE-BCD5B3FFA4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65D-9E41-4078-A1A7-8F4CFFFB1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30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600" y="592267"/>
            <a:ext cx="10972320" cy="507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3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027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600" y="592267"/>
            <a:ext cx="10972320" cy="507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3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074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600" y="592267"/>
            <a:ext cx="10972320" cy="507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3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952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600" y="592267"/>
            <a:ext cx="10972320" cy="507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3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347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600" y="592267"/>
            <a:ext cx="10972320" cy="507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3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4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292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номером и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CEB0EBC-4830-4785-B2E7-ADCB0B2066E4}" type="datetime1">
              <a:rPr lang="ru-RU" smtClean="0">
                <a:solidFill>
                  <a:prstClr val="black"/>
                </a:solidFill>
                <a:cs typeface="Times New Roman" pitchFamily="18" charset="0"/>
              </a:rPr>
              <a:pPr/>
              <a:t>09.09.2020</a:t>
            </a:fld>
            <a:endParaRPr lang="ru-RU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79390" y="6492876"/>
            <a:ext cx="2743200" cy="365125"/>
          </a:xfrm>
          <a:prstGeom prst="rect">
            <a:avLst/>
          </a:prstGeom>
        </p:spPr>
        <p:txBody>
          <a:bodyPr/>
          <a:lstStyle/>
          <a:p>
            <a:fld id="{4C0339C2-8D46-4ACD-BD23-384CD40066AA}" type="slidenum">
              <a:rPr lang="ru-RU">
                <a:solidFill>
                  <a:prstClr val="black"/>
                </a:solidFill>
                <a:cs typeface="Times New Roman" pitchFamily="18" charset="0"/>
              </a:rPr>
              <a:pPr/>
              <a:t>‹#›</a:t>
            </a:fld>
            <a:endParaRPr lang="ru-RU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82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468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600" y="3398076"/>
            <a:ext cx="10972320" cy="39017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185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631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06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0B5E-97ED-45C8-ABDE-BCD5B3FFA4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65D-9E41-4078-A1A7-8F4CFFFB1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58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77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600" y="2732436"/>
            <a:ext cx="10972320" cy="39017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551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454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3182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97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763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838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883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номером и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CEB0EBC-4830-4785-B2E7-ADCB0B2066E4}" type="datetime1">
              <a:rPr lang="ru-RU" smtClean="0">
                <a:solidFill>
                  <a:prstClr val="black"/>
                </a:solidFill>
                <a:cs typeface="Times New Roman" pitchFamily="18" charset="0"/>
              </a:rPr>
              <a:pPr/>
              <a:t>09.09.2020</a:t>
            </a:fld>
            <a:endParaRPr lang="ru-RU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79390" y="6492876"/>
            <a:ext cx="2743200" cy="365125"/>
          </a:xfrm>
          <a:prstGeom prst="rect">
            <a:avLst/>
          </a:prstGeom>
        </p:spPr>
        <p:txBody>
          <a:bodyPr/>
          <a:lstStyle/>
          <a:p>
            <a:fld id="{4C0339C2-8D46-4ACD-BD23-384CD40066AA}" type="slidenum">
              <a:rPr lang="ru-RU">
                <a:solidFill>
                  <a:prstClr val="black"/>
                </a:solidFill>
                <a:cs typeface="Times New Roman" pitchFamily="18" charset="0"/>
              </a:rPr>
              <a:pPr/>
              <a:t>‹#›</a:t>
            </a:fld>
            <a:endParaRPr lang="ru-RU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89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14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0B5E-97ED-45C8-ABDE-BCD5B3FFA4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65D-9E41-4078-A1A7-8F4CFFFB1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73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600" y="3398076"/>
            <a:ext cx="10972320" cy="39017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942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572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31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578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600" y="2732436"/>
            <a:ext cx="10972320" cy="39017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4477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892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956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873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29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58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0B5E-97ED-45C8-ABDE-BCD5B3FFA4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65D-9E41-4078-A1A7-8F4CFFFB1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39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339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номером и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CEB0EBC-4830-4785-B2E7-ADCB0B2066E4}" type="datetime1">
              <a:rPr lang="ru-RU" smtClean="0">
                <a:solidFill>
                  <a:prstClr val="black"/>
                </a:solidFill>
                <a:cs typeface="Times New Roman" pitchFamily="18" charset="0"/>
              </a:rPr>
              <a:pPr/>
              <a:t>09.09.2020</a:t>
            </a:fld>
            <a:endParaRPr lang="ru-RU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79390" y="6492876"/>
            <a:ext cx="2743200" cy="365125"/>
          </a:xfrm>
          <a:prstGeom prst="rect">
            <a:avLst/>
          </a:prstGeom>
        </p:spPr>
        <p:txBody>
          <a:bodyPr/>
          <a:lstStyle/>
          <a:p>
            <a:fld id="{4C0339C2-8D46-4ACD-BD23-384CD40066AA}" type="slidenum">
              <a:rPr lang="ru-RU">
                <a:solidFill>
                  <a:prstClr val="black"/>
                </a:solidFill>
                <a:cs typeface="Times New Roman" pitchFamily="18" charset="0"/>
              </a:rPr>
              <a:pPr/>
              <a:t>‹#›</a:t>
            </a:fld>
            <a:endParaRPr lang="ru-RU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77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547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600" y="3398076"/>
            <a:ext cx="10972320" cy="39017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4571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213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117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6587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600" y="2732436"/>
            <a:ext cx="10972320" cy="39017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3685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287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79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0B5E-97ED-45C8-ABDE-BCD5B3FFA4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65D-9E41-4078-A1A7-8F4CFFFB1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14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8974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546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1124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0898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номером и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CEB0EBC-4830-4785-B2E7-ADCB0B2066E4}" type="datetime1">
              <a:rPr lang="ru-RU" smtClean="0">
                <a:solidFill>
                  <a:prstClr val="black"/>
                </a:solidFill>
                <a:cs typeface="Times New Roman" pitchFamily="18" charset="0"/>
              </a:rPr>
              <a:pPr/>
              <a:t>09.09.2020</a:t>
            </a:fld>
            <a:endParaRPr lang="ru-RU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79390" y="6492876"/>
            <a:ext cx="2743200" cy="365125"/>
          </a:xfrm>
          <a:prstGeom prst="rect">
            <a:avLst/>
          </a:prstGeom>
        </p:spPr>
        <p:txBody>
          <a:bodyPr/>
          <a:lstStyle/>
          <a:p>
            <a:fld id="{4C0339C2-8D46-4ACD-BD23-384CD40066AA}" type="slidenum">
              <a:rPr lang="ru-RU">
                <a:solidFill>
                  <a:prstClr val="black"/>
                </a:solidFill>
                <a:cs typeface="Times New Roman" pitchFamily="18" charset="0"/>
              </a:rPr>
              <a:pPr/>
              <a:t>‹#›</a:t>
            </a:fld>
            <a:endParaRPr lang="ru-RU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976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9073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600" y="3398076"/>
            <a:ext cx="10972320" cy="39017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1813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5461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32605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80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0B5E-97ED-45C8-ABDE-BCD5B3FFA4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65D-9E41-4078-A1A7-8F4CFFFB1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375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600" y="2732436"/>
            <a:ext cx="10972320" cy="39017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5948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7545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4636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8083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425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860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600" y="577969"/>
            <a:ext cx="10972320" cy="5364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873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81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3753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3BD0F-DE5E-4C73-A2D9-FB1ED5719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6240F0-ACEB-43C6-B1EF-42DA35BF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6F8CE-EDE9-4262-B0A0-7FA27341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C23C-0859-4F9B-94EA-D6D767868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B1300-4296-4619-8BED-D81A5C1B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93BAE9-D23F-419E-95B6-D93F013D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F497-373A-4438-A462-ED0F8CDCE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445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024BE-4AF5-430E-99A1-97C48C02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BA515-27F0-4C5C-9E20-918073A5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D781CA-0784-413E-9DE0-1EB1CF4C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C23C-0859-4F9B-94EA-D6D767868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46CB2-3945-4BFC-8D6D-DA53C46F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2F53E-824D-47C8-8B53-89C4707D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F497-373A-4438-A462-ED0F8CDCE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294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4D97A-C456-4A67-B3E3-83F414A0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136D35-44CD-44B0-ABD3-9C3521CDC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D913C1-1BD0-46FA-ABF5-04E98D62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C23C-0859-4F9B-94EA-D6D767868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EB3C79-B177-444C-A424-89DE86F9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423967-76F3-42E9-9445-FAA46C14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F497-373A-4438-A462-ED0F8CDCE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4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0B5E-97ED-45C8-ABDE-BCD5B3FFA4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65D-9E41-4078-A1A7-8F4CFFFB1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797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5B102-B463-4903-871E-71B12AD5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BFA39D-915D-43B8-8D09-893040D5E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3F1FE9-F0EC-4E6A-9BAA-2A910C995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327649-4719-47C7-AB0D-53B1F66B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C23C-0859-4F9B-94EA-D6D767868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C9FC74-0FB7-463B-9215-D112B16E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513225-F07F-4A31-A917-E47E6497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F497-373A-4438-A462-ED0F8CDCE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44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F8D8E-1B73-4A27-8867-F95E8032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7EA3FE-08B7-4A9E-AC7F-ABFCCC8E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BA5BE7-509C-411F-B416-CC6A0F818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5BE5E2-2904-49E4-8FA0-498072CE8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D80CEC-8712-4F4A-BEC0-15CE78A93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FEE0DD-984E-4D1B-9685-575E8F09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C23C-0859-4F9B-94EA-D6D767868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B99269-96A9-4701-ACCE-E745312B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5AF4FA-5619-4102-BD60-A0E9F870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F497-373A-4438-A462-ED0F8CDCE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582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8D864-2CFB-49A5-A534-BFEA7A95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79853F-B460-46BB-821D-D8A617A4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C23C-0859-4F9B-94EA-D6D767868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11D87A-EDFC-411F-B857-F2156817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5C1F82-61EA-4061-A254-08FF17DA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F497-373A-4438-A462-ED0F8CDCE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474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8FDDA4-434C-47DC-940C-81978448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C23C-0859-4F9B-94EA-D6D767868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E47E0E-C232-437B-9E4E-C3426CEE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77400E-59A3-44AF-846E-E1784C16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F497-373A-4438-A462-ED0F8CDCE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120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32C93-4646-464B-BE15-14BC1677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20AD5-BD75-43E7-9174-971642FC1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AEB6B-93A4-4E2F-A490-73EC76917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2E0740-7296-4FE7-8E87-39ADB767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C23C-0859-4F9B-94EA-D6D767868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C11CE-9F90-40DE-A801-D1054EFB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D388FC-9F6E-41EA-AD92-E0F5911E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F497-373A-4438-A462-ED0F8CDCE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651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7669E-9F17-4551-B319-FE4C2003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1467B5-A383-4F7A-9AB9-7A1C8D875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B3E7B-FC9D-42AE-9765-53EE8A735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1720FD-7920-47B5-971A-997E0082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C23C-0859-4F9B-94EA-D6D767868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A5DCC3-1FCA-4C29-8B74-0B5FAEC1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543571-E7FD-4A85-8F80-0E8F1D63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F497-373A-4438-A462-ED0F8CDCE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269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1E187-390F-4922-A26E-803D1B9F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7377DC-6DDB-47D8-98EC-C2A085070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96707-F295-4DE5-8A0E-51C82248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C23C-0859-4F9B-94EA-D6D767868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E5BCF-59F8-4283-B29F-6DC7FCC1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FA2EA-371D-4CE6-9043-876DA695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F497-373A-4438-A462-ED0F8CDCE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221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767E70-9AF5-4378-8A79-B5B840B7C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128CD4-1E95-4A23-840E-79B774F69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04EAD-20A4-4D57-A0E1-F6429E66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C23C-0859-4F9B-94EA-D6D767868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F855F0-D608-400B-9FFE-A5534868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02E01-308B-4E36-93FA-4CB50A35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F497-373A-4438-A462-ED0F8CDCE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5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0B5E-97ED-45C8-ABDE-BCD5B3FFA4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65D-9E41-4078-A1A7-8F4CFFFB1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0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0B5E-97ED-45C8-ABDE-BCD5B3FFA4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465D-9E41-4078-A1A7-8F4CFFFB1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9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Для правки структуры щёлкните мышью</a:t>
            </a:r>
          </a:p>
          <a:p>
            <a:pPr marL="648016" lvl="1" indent="-243006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100" b="0" strike="noStrike" spc="-1">
                <a:latin typeface="Arial"/>
              </a:rPr>
              <a:t>Второй уровень структуры</a:t>
            </a:r>
          </a:p>
          <a:p>
            <a:pPr marL="972024" lvl="2" indent="-216005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296032" lvl="3" indent="-162004">
              <a:spcBef>
                <a:spcPts val="42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500" b="0" strike="noStrike" spc="-1">
                <a:latin typeface="Arial"/>
              </a:rPr>
              <a:t>Четвёртый уровень структуры</a:t>
            </a:r>
          </a:p>
          <a:p>
            <a:pPr marL="1620041" lvl="4" indent="-162004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latin typeface="Arial"/>
              </a:rPr>
              <a:t>Пятый уровень структуры</a:t>
            </a:r>
          </a:p>
          <a:p>
            <a:pPr marL="1944049" lvl="5" indent="-162004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latin typeface="Arial"/>
              </a:rPr>
              <a:t>Шестой уровень структуры</a:t>
            </a:r>
          </a:p>
          <a:p>
            <a:pPr marL="2268057" lvl="6" indent="-162004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title"/>
          </p:nvPr>
        </p:nvSpPr>
        <p:spPr>
          <a:xfrm>
            <a:off x="609600" y="741947"/>
            <a:ext cx="10971840" cy="2077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35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pic>
        <p:nvPicPr>
          <p:cNvPr id="2" name="Рисунок 1"/>
          <p:cNvPicPr/>
          <p:nvPr/>
        </p:nvPicPr>
        <p:blipFill>
          <a:blip r:embed="rId14" cstate="print"/>
          <a:stretch/>
        </p:blipFill>
        <p:spPr>
          <a:xfrm>
            <a:off x="0" y="36000"/>
            <a:ext cx="12191040" cy="6856200"/>
          </a:xfrm>
          <a:prstGeom prst="rect">
            <a:avLst/>
          </a:prstGeom>
          <a:ln>
            <a:noFill/>
          </a:ln>
        </p:spPr>
      </p:pic>
      <p:sp>
        <p:nvSpPr>
          <p:cNvPr id="3" name="CustomShape 3"/>
          <p:cNvSpPr/>
          <p:nvPr/>
        </p:nvSpPr>
        <p:spPr>
          <a:xfrm>
            <a:off x="-96000" y="-72000"/>
            <a:ext cx="12383520" cy="1727640"/>
          </a:xfrm>
          <a:prstGeom prst="rect">
            <a:avLst/>
          </a:prstGeom>
          <a:solidFill>
            <a:srgbClr val="1F37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4"/>
          <p:cNvSpPr/>
          <p:nvPr/>
        </p:nvSpPr>
        <p:spPr>
          <a:xfrm>
            <a:off x="801600" y="622801"/>
            <a:ext cx="11005920" cy="489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/>
            <a:r>
              <a:rPr lang="ru-RU" sz="900" b="1" spc="-1">
                <a:solidFill>
                  <a:srgbClr val="FFFFFF"/>
                </a:solidFill>
                <a:latin typeface="HelveticaNeueCyr"/>
              </a:rPr>
              <a:t>ФГУП «ВСЕРОССИЙСКИЙ</a:t>
            </a:r>
            <a:endParaRPr lang="ru-RU" sz="900" spc="-1">
              <a:solidFill>
                <a:prstClr val="black"/>
              </a:solidFill>
            </a:endParaRPr>
          </a:p>
          <a:p>
            <a:pPr algn="ctr"/>
            <a:r>
              <a:rPr lang="ru-RU" sz="900" b="1" spc="-1">
                <a:solidFill>
                  <a:srgbClr val="FFFFFF"/>
                </a:solidFill>
                <a:latin typeface="HelveticaNeueCyr"/>
              </a:rPr>
              <a:t>НАУЧНО-ИССЛЕДОВАТЕЛЬСКИЙ ИНСТИТУТ</a:t>
            </a:r>
            <a:endParaRPr lang="ru-RU" sz="900" spc="-1">
              <a:solidFill>
                <a:prstClr val="black"/>
              </a:solidFill>
            </a:endParaRPr>
          </a:p>
          <a:p>
            <a:pPr algn="ctr"/>
            <a:r>
              <a:rPr lang="ru-RU" sz="900" b="1" spc="-1">
                <a:solidFill>
                  <a:srgbClr val="FFFFFF"/>
                </a:solidFill>
                <a:latin typeface="HelveticaNeueCyr"/>
              </a:rPr>
              <a:t>ФИЗИКО-ТЕХНИЧЕСКИХ И РАДИОТЕХНИЧЕСКИХ ИЗМЕРЕНИЙ»</a:t>
            </a:r>
            <a:endParaRPr lang="ru-RU" sz="900" spc="-1">
              <a:solidFill>
                <a:prstClr val="black"/>
              </a:solidFill>
            </a:endParaRPr>
          </a:p>
        </p:txBody>
      </p:sp>
      <p:sp>
        <p:nvSpPr>
          <p:cNvPr id="5" name="CustomShape 5"/>
          <p:cNvSpPr/>
          <p:nvPr/>
        </p:nvSpPr>
        <p:spPr>
          <a:xfrm>
            <a:off x="818880" y="284764"/>
            <a:ext cx="10971840" cy="2354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/>
            <a:r>
              <a:rPr lang="ru-RU" sz="1050" b="1" spc="-1">
                <a:solidFill>
                  <a:srgbClr val="FFFFFF"/>
                </a:solidFill>
                <a:latin typeface="HelveticaNeueCyr"/>
              </a:rPr>
              <a:t>ГОСУДАРСТВЕННЫЙ НАУЧНЫЙ ЦЕНТР РФ</a:t>
            </a:r>
            <a:endParaRPr lang="ru-RU" sz="1050" spc="-1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15" cstate="print"/>
          <a:stretch/>
        </p:blipFill>
        <p:spPr>
          <a:xfrm>
            <a:off x="10368000" y="275760"/>
            <a:ext cx="1240800" cy="91404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16" cstate="print"/>
          <a:stretch/>
        </p:blipFill>
        <p:spPr>
          <a:xfrm>
            <a:off x="637920" y="275760"/>
            <a:ext cx="1788000" cy="914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28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/>
    <p:bodyStyle>
      <a:lvl1pPr marL="432000" indent="-324000"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873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17" b="0" strike="noStrike" spc="-1">
                <a:latin typeface="Arial"/>
              </a:rPr>
              <a:t>Для правки структуры щёлкните мышью</a:t>
            </a:r>
          </a:p>
          <a:p>
            <a:pPr marL="760476" lvl="1" indent="-285179">
              <a:spcBef>
                <a:spcPts val="99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64" b="0" strike="noStrike" spc="-1">
                <a:latin typeface="Arial"/>
              </a:rPr>
              <a:t>Второй уровень структуры</a:t>
            </a:r>
          </a:p>
          <a:p>
            <a:pPr marL="1140715" lvl="2" indent="-253492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13" b="0" strike="noStrike" spc="-1">
                <a:latin typeface="Arial"/>
              </a:rPr>
              <a:t>Третий уровень структуры</a:t>
            </a:r>
          </a:p>
          <a:p>
            <a:pPr marL="1520953" lvl="3" indent="-190119"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761" b="0" strike="noStrike" spc="-1">
                <a:latin typeface="Arial"/>
              </a:rPr>
              <a:t>Четвёртый уровень структуры</a:t>
            </a:r>
          </a:p>
          <a:p>
            <a:pPr marL="1901192" lvl="4" indent="-190119">
              <a:spcBef>
                <a:spcPts val="24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61" b="0" strike="noStrike" spc="-1">
                <a:latin typeface="Arial"/>
              </a:rPr>
              <a:t>Пятый уровень структуры</a:t>
            </a:r>
          </a:p>
          <a:p>
            <a:pPr marL="2281430" lvl="5" indent="-190119">
              <a:spcBef>
                <a:spcPts val="24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61" b="0" strike="noStrike" spc="-1">
                <a:latin typeface="Arial"/>
              </a:rPr>
              <a:t>Шестой уровень структуры</a:t>
            </a:r>
          </a:p>
          <a:p>
            <a:pPr marL="2661668" lvl="6" indent="-190119">
              <a:spcBef>
                <a:spcPts val="24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61" b="0" strike="noStrike" spc="-1">
                <a:latin typeface="Arial"/>
              </a:rPr>
              <a:t>Седьмой уровень структуры</a:t>
            </a:r>
          </a:p>
        </p:txBody>
      </p:sp>
      <p:pic>
        <p:nvPicPr>
          <p:cNvPr id="46" name="Рисунок 45"/>
          <p:cNvPicPr/>
          <p:nvPr/>
        </p:nvPicPr>
        <p:blipFill>
          <a:blip r:embed="rId15"/>
          <a:stretch/>
        </p:blipFill>
        <p:spPr>
          <a:xfrm>
            <a:off x="480" y="0"/>
            <a:ext cx="12191520" cy="6856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hdr="0" ftr="0" dt="0"/>
  <p:txStyles>
    <p:titleStyle>
      <a:lvl1pPr algn="l" defTabSz="804838" rtl="0" eaLnBrk="1" latinLnBrk="0" hangingPunct="1">
        <a:lnSpc>
          <a:spcPct val="90000"/>
        </a:lnSpc>
        <a:spcBef>
          <a:spcPct val="0"/>
        </a:spcBef>
        <a:buNone/>
        <a:defRPr sz="38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804838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464" kern="1200">
          <a:solidFill>
            <a:schemeClr val="tx1"/>
          </a:solidFill>
          <a:latin typeface="+mn-lt"/>
          <a:ea typeface="+mn-ea"/>
          <a:cs typeface="+mn-cs"/>
        </a:defRPr>
      </a:lvl1pPr>
      <a:lvl2pPr marL="603628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13" kern="1200">
          <a:solidFill>
            <a:schemeClr val="tx1"/>
          </a:solidFill>
          <a:latin typeface="+mn-lt"/>
          <a:ea typeface="+mn-ea"/>
          <a:cs typeface="+mn-cs"/>
        </a:defRPr>
      </a:lvl2pPr>
      <a:lvl3pPr marL="1006047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3pPr>
      <a:lvl4pPr marL="1408466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4pPr>
      <a:lvl5pPr marL="1810885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5pPr>
      <a:lvl6pPr marL="2213304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6pPr>
      <a:lvl7pPr marL="2615723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7pPr>
      <a:lvl8pPr marL="3018142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8pPr>
      <a:lvl9pPr marL="3420560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1pPr>
      <a:lvl2pPr marL="402419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2pPr>
      <a:lvl3pPr marL="804838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3pPr>
      <a:lvl4pPr marL="1207256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4pPr>
      <a:lvl5pPr marL="1609675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5pPr>
      <a:lvl6pPr marL="2012095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4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7pPr>
      <a:lvl8pPr marL="2816932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8pPr>
      <a:lvl9pPr marL="3219351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873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17" b="0" strike="noStrike" spc="-1">
                <a:latin typeface="Arial"/>
              </a:rPr>
              <a:t>Для правки структуры щёлкните мышью</a:t>
            </a:r>
          </a:p>
          <a:p>
            <a:pPr marL="760476" lvl="1" indent="-285179">
              <a:spcBef>
                <a:spcPts val="99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64" b="0" strike="noStrike" spc="-1">
                <a:latin typeface="Arial"/>
              </a:rPr>
              <a:t>Второй уровень структуры</a:t>
            </a:r>
          </a:p>
          <a:p>
            <a:pPr marL="1140715" lvl="2" indent="-253492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13" b="0" strike="noStrike" spc="-1">
                <a:latin typeface="Arial"/>
              </a:rPr>
              <a:t>Третий уровень структуры</a:t>
            </a:r>
          </a:p>
          <a:p>
            <a:pPr marL="1520953" lvl="3" indent="-190119"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761" b="0" strike="noStrike" spc="-1">
                <a:latin typeface="Arial"/>
              </a:rPr>
              <a:t>Четвёртый уровень структуры</a:t>
            </a:r>
          </a:p>
          <a:p>
            <a:pPr marL="1901192" lvl="4" indent="-190119">
              <a:spcBef>
                <a:spcPts val="24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61" b="0" strike="noStrike" spc="-1">
                <a:latin typeface="Arial"/>
              </a:rPr>
              <a:t>Пятый уровень структуры</a:t>
            </a:r>
          </a:p>
          <a:p>
            <a:pPr marL="2281430" lvl="5" indent="-190119">
              <a:spcBef>
                <a:spcPts val="24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61" b="0" strike="noStrike" spc="-1">
                <a:latin typeface="Arial"/>
              </a:rPr>
              <a:t>Шестой уровень структуры</a:t>
            </a:r>
          </a:p>
          <a:p>
            <a:pPr marL="2661668" lvl="6" indent="-190119">
              <a:spcBef>
                <a:spcPts val="24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61" b="0" strike="noStrike" spc="-1">
                <a:latin typeface="Arial"/>
              </a:rPr>
              <a:t>Седьмой уровень структуры</a:t>
            </a:r>
          </a:p>
        </p:txBody>
      </p:sp>
      <p:pic>
        <p:nvPicPr>
          <p:cNvPr id="46" name="Рисунок 45"/>
          <p:cNvPicPr/>
          <p:nvPr/>
        </p:nvPicPr>
        <p:blipFill>
          <a:blip r:embed="rId15"/>
          <a:stretch/>
        </p:blipFill>
        <p:spPr>
          <a:xfrm>
            <a:off x="480" y="0"/>
            <a:ext cx="12191520" cy="6856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7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 dt="0"/>
  <p:txStyles>
    <p:titleStyle>
      <a:lvl1pPr algn="l" defTabSz="804838" rtl="0" eaLnBrk="1" latinLnBrk="0" hangingPunct="1">
        <a:lnSpc>
          <a:spcPct val="90000"/>
        </a:lnSpc>
        <a:spcBef>
          <a:spcPct val="0"/>
        </a:spcBef>
        <a:buNone/>
        <a:defRPr sz="38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804838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464" kern="1200">
          <a:solidFill>
            <a:schemeClr val="tx1"/>
          </a:solidFill>
          <a:latin typeface="+mn-lt"/>
          <a:ea typeface="+mn-ea"/>
          <a:cs typeface="+mn-cs"/>
        </a:defRPr>
      </a:lvl1pPr>
      <a:lvl2pPr marL="603628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13" kern="1200">
          <a:solidFill>
            <a:schemeClr val="tx1"/>
          </a:solidFill>
          <a:latin typeface="+mn-lt"/>
          <a:ea typeface="+mn-ea"/>
          <a:cs typeface="+mn-cs"/>
        </a:defRPr>
      </a:lvl2pPr>
      <a:lvl3pPr marL="1006047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3pPr>
      <a:lvl4pPr marL="1408466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4pPr>
      <a:lvl5pPr marL="1810885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5pPr>
      <a:lvl6pPr marL="2213304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6pPr>
      <a:lvl7pPr marL="2615723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7pPr>
      <a:lvl8pPr marL="3018142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8pPr>
      <a:lvl9pPr marL="3420560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1pPr>
      <a:lvl2pPr marL="402419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2pPr>
      <a:lvl3pPr marL="804838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3pPr>
      <a:lvl4pPr marL="1207256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4pPr>
      <a:lvl5pPr marL="1609675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5pPr>
      <a:lvl6pPr marL="2012095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4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7pPr>
      <a:lvl8pPr marL="2816932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8pPr>
      <a:lvl9pPr marL="3219351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873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17" b="0" strike="noStrike" spc="-1">
                <a:latin typeface="Arial"/>
              </a:rPr>
              <a:t>Для правки структуры щёлкните мышью</a:t>
            </a:r>
          </a:p>
          <a:p>
            <a:pPr marL="760476" lvl="1" indent="-285179">
              <a:spcBef>
                <a:spcPts val="99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64" b="0" strike="noStrike" spc="-1">
                <a:latin typeface="Arial"/>
              </a:rPr>
              <a:t>Второй уровень структуры</a:t>
            </a:r>
          </a:p>
          <a:p>
            <a:pPr marL="1140715" lvl="2" indent="-253492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13" b="0" strike="noStrike" spc="-1">
                <a:latin typeface="Arial"/>
              </a:rPr>
              <a:t>Третий уровень структуры</a:t>
            </a:r>
          </a:p>
          <a:p>
            <a:pPr marL="1520953" lvl="3" indent="-190119"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761" b="0" strike="noStrike" spc="-1">
                <a:latin typeface="Arial"/>
              </a:rPr>
              <a:t>Четвёртый уровень структуры</a:t>
            </a:r>
          </a:p>
          <a:p>
            <a:pPr marL="1901192" lvl="4" indent="-190119">
              <a:spcBef>
                <a:spcPts val="24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61" b="0" strike="noStrike" spc="-1">
                <a:latin typeface="Arial"/>
              </a:rPr>
              <a:t>Пятый уровень структуры</a:t>
            </a:r>
          </a:p>
          <a:p>
            <a:pPr marL="2281430" lvl="5" indent="-190119">
              <a:spcBef>
                <a:spcPts val="24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61" b="0" strike="noStrike" spc="-1">
                <a:latin typeface="Arial"/>
              </a:rPr>
              <a:t>Шестой уровень структуры</a:t>
            </a:r>
          </a:p>
          <a:p>
            <a:pPr marL="2661668" lvl="6" indent="-190119">
              <a:spcBef>
                <a:spcPts val="24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61" b="0" strike="noStrike" spc="-1">
                <a:latin typeface="Arial"/>
              </a:rPr>
              <a:t>Седьмой уровень структуры</a:t>
            </a:r>
          </a:p>
        </p:txBody>
      </p:sp>
      <p:pic>
        <p:nvPicPr>
          <p:cNvPr id="46" name="Рисунок 45"/>
          <p:cNvPicPr/>
          <p:nvPr/>
        </p:nvPicPr>
        <p:blipFill>
          <a:blip r:embed="rId15"/>
          <a:stretch/>
        </p:blipFill>
        <p:spPr>
          <a:xfrm>
            <a:off x="480" y="0"/>
            <a:ext cx="12191520" cy="6856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33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 ftr="0" dt="0"/>
  <p:txStyles>
    <p:titleStyle>
      <a:lvl1pPr algn="l" defTabSz="804838" rtl="0" eaLnBrk="1" latinLnBrk="0" hangingPunct="1">
        <a:lnSpc>
          <a:spcPct val="90000"/>
        </a:lnSpc>
        <a:spcBef>
          <a:spcPct val="0"/>
        </a:spcBef>
        <a:buNone/>
        <a:defRPr sz="38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804838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464" kern="1200">
          <a:solidFill>
            <a:schemeClr val="tx1"/>
          </a:solidFill>
          <a:latin typeface="+mn-lt"/>
          <a:ea typeface="+mn-ea"/>
          <a:cs typeface="+mn-cs"/>
        </a:defRPr>
      </a:lvl1pPr>
      <a:lvl2pPr marL="603628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13" kern="1200">
          <a:solidFill>
            <a:schemeClr val="tx1"/>
          </a:solidFill>
          <a:latin typeface="+mn-lt"/>
          <a:ea typeface="+mn-ea"/>
          <a:cs typeface="+mn-cs"/>
        </a:defRPr>
      </a:lvl2pPr>
      <a:lvl3pPr marL="1006047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3pPr>
      <a:lvl4pPr marL="1408466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4pPr>
      <a:lvl5pPr marL="1810885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5pPr>
      <a:lvl6pPr marL="2213304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6pPr>
      <a:lvl7pPr marL="2615723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7pPr>
      <a:lvl8pPr marL="3018142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8pPr>
      <a:lvl9pPr marL="3420560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1pPr>
      <a:lvl2pPr marL="402419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2pPr>
      <a:lvl3pPr marL="804838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3pPr>
      <a:lvl4pPr marL="1207256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4pPr>
      <a:lvl5pPr marL="1609675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5pPr>
      <a:lvl6pPr marL="2012095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4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7pPr>
      <a:lvl8pPr marL="2816932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8pPr>
      <a:lvl9pPr marL="3219351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873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17" b="0" strike="noStrike" spc="-1">
                <a:latin typeface="Arial"/>
              </a:rPr>
              <a:t>Для правки структуры щёлкните мышью</a:t>
            </a:r>
          </a:p>
          <a:p>
            <a:pPr marL="760476" lvl="1" indent="-285179">
              <a:spcBef>
                <a:spcPts val="99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64" b="0" strike="noStrike" spc="-1">
                <a:latin typeface="Arial"/>
              </a:rPr>
              <a:t>Второй уровень структуры</a:t>
            </a:r>
          </a:p>
          <a:p>
            <a:pPr marL="1140715" lvl="2" indent="-253492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13" b="0" strike="noStrike" spc="-1">
                <a:latin typeface="Arial"/>
              </a:rPr>
              <a:t>Третий уровень структуры</a:t>
            </a:r>
          </a:p>
          <a:p>
            <a:pPr marL="1520953" lvl="3" indent="-190119"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761" b="0" strike="noStrike" spc="-1">
                <a:latin typeface="Arial"/>
              </a:rPr>
              <a:t>Четвёртый уровень структуры</a:t>
            </a:r>
          </a:p>
          <a:p>
            <a:pPr marL="1901192" lvl="4" indent="-190119">
              <a:spcBef>
                <a:spcPts val="24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61" b="0" strike="noStrike" spc="-1">
                <a:latin typeface="Arial"/>
              </a:rPr>
              <a:t>Пятый уровень структуры</a:t>
            </a:r>
          </a:p>
          <a:p>
            <a:pPr marL="2281430" lvl="5" indent="-190119">
              <a:spcBef>
                <a:spcPts val="24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61" b="0" strike="noStrike" spc="-1">
                <a:latin typeface="Arial"/>
              </a:rPr>
              <a:t>Шестой уровень структуры</a:t>
            </a:r>
          </a:p>
          <a:p>
            <a:pPr marL="2661668" lvl="6" indent="-190119">
              <a:spcBef>
                <a:spcPts val="24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61" b="0" strike="noStrike" spc="-1">
                <a:latin typeface="Arial"/>
              </a:rPr>
              <a:t>Седьмой уровень структуры</a:t>
            </a:r>
          </a:p>
        </p:txBody>
      </p:sp>
      <p:pic>
        <p:nvPicPr>
          <p:cNvPr id="46" name="Рисунок 45"/>
          <p:cNvPicPr/>
          <p:nvPr/>
        </p:nvPicPr>
        <p:blipFill>
          <a:blip r:embed="rId15"/>
          <a:stretch/>
        </p:blipFill>
        <p:spPr>
          <a:xfrm>
            <a:off x="480" y="0"/>
            <a:ext cx="12191520" cy="6856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804838" rtl="0" eaLnBrk="1" latinLnBrk="0" hangingPunct="1">
        <a:lnSpc>
          <a:spcPct val="90000"/>
        </a:lnSpc>
        <a:spcBef>
          <a:spcPct val="0"/>
        </a:spcBef>
        <a:buNone/>
        <a:defRPr sz="38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804838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464" kern="1200">
          <a:solidFill>
            <a:schemeClr val="tx1"/>
          </a:solidFill>
          <a:latin typeface="+mn-lt"/>
          <a:ea typeface="+mn-ea"/>
          <a:cs typeface="+mn-cs"/>
        </a:defRPr>
      </a:lvl1pPr>
      <a:lvl2pPr marL="603628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13" kern="1200">
          <a:solidFill>
            <a:schemeClr val="tx1"/>
          </a:solidFill>
          <a:latin typeface="+mn-lt"/>
          <a:ea typeface="+mn-ea"/>
          <a:cs typeface="+mn-cs"/>
        </a:defRPr>
      </a:lvl2pPr>
      <a:lvl3pPr marL="1006047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3pPr>
      <a:lvl4pPr marL="1408466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4pPr>
      <a:lvl5pPr marL="1810885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5pPr>
      <a:lvl6pPr marL="2213304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6pPr>
      <a:lvl7pPr marL="2615723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7pPr>
      <a:lvl8pPr marL="3018142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8pPr>
      <a:lvl9pPr marL="3420560" indent="-201209" algn="l" defTabSz="80483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1pPr>
      <a:lvl2pPr marL="402419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2pPr>
      <a:lvl3pPr marL="804838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3pPr>
      <a:lvl4pPr marL="1207256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4pPr>
      <a:lvl5pPr marL="1609675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5pPr>
      <a:lvl6pPr marL="2012095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4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7pPr>
      <a:lvl8pPr marL="2816932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8pPr>
      <a:lvl9pPr marL="3219351" algn="l" defTabSz="804838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FA54B-8CCF-47DA-8D3D-B90DD644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5CEDD-CF15-41B3-8129-8F00DF43A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6F8A0-547E-466F-AE5C-1E699852F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C23C-0859-4F9B-94EA-D6D767868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459C4-1BEF-42CB-9A2D-001017475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FCEB3-286C-4A76-8BFF-48DE84C1B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F497-373A-4438-A462-ED0F8CDCE3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8.wmf"/><Relationship Id="rId5" Type="http://schemas.openxmlformats.org/officeDocument/2006/relationships/image" Target="../media/image22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1.emf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99837" y="1924855"/>
            <a:ext cx="10185400" cy="21544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b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методы навигации беспилотных аппаратов</a:t>
            </a:r>
          </a:p>
          <a:p>
            <a:pPr algn="ctr"/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генерального директора – начальник отделения ФГУП «ВНИИФТРИ»,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технических наук</a:t>
            </a:r>
          </a:p>
          <a:p>
            <a:pPr algn="ctr"/>
            <a: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Денисенко Олег Валентинович</a:t>
            </a:r>
            <a:endParaRPr lang="ru-RU" sz="1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2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0" y="0"/>
            <a:ext cx="12192000" cy="778882"/>
          </a:xfrm>
          <a:prstGeom prst="roundRect">
            <a:avLst>
              <a:gd name="adj" fmla="val 16667"/>
            </a:avLst>
          </a:prstGeom>
          <a:solidFill>
            <a:srgbClr val="00B0F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 </a:t>
            </a:r>
            <a:r>
              <a:rPr lang="ru-RU" altLang="ru-RU" sz="2200" b="1" dirty="0">
                <a:solidFill>
                  <a:schemeClr val="bg1"/>
                </a:solidFill>
              </a:rPr>
              <a:t>Коррекция нарастающей ошибки определения местоположения инерциальной системы: </a:t>
            </a:r>
            <a:r>
              <a:rPr lang="ru-RU" altLang="ru-RU" sz="2200" b="1" dirty="0">
                <a:solidFill>
                  <a:srgbClr val="FFFF00"/>
                </a:solidFill>
              </a:rPr>
              <a:t>достоинства и недостатки</a:t>
            </a:r>
          </a:p>
        </p:txBody>
      </p:sp>
      <p:sp>
        <p:nvSpPr>
          <p:cNvPr id="29" name="Скругленный прямоугольник 28"/>
          <p:cNvSpPr>
            <a:spLocks noChangeArrowheads="1"/>
          </p:cNvSpPr>
          <p:nvPr/>
        </p:nvSpPr>
        <p:spPr bwMode="auto">
          <a:xfrm>
            <a:off x="-8468" y="778882"/>
            <a:ext cx="6112935" cy="2690041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  <a:alpha val="61176"/>
            </a:scheme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</a:rPr>
              <a:t>Коррекция по рельефу местности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</a:rPr>
              <a:t>Достоинства</a:t>
            </a:r>
            <a:r>
              <a:rPr lang="ru-RU" altLang="ru-RU" sz="2400" b="1" dirty="0">
                <a:solidFill>
                  <a:schemeClr val="bg1"/>
                </a:solidFill>
              </a:rPr>
              <a:t>: </a:t>
            </a:r>
            <a:r>
              <a:rPr lang="ru-RU" altLang="ru-RU" sz="2400" dirty="0">
                <a:solidFill>
                  <a:schemeClr val="bg1"/>
                </a:solidFill>
              </a:rPr>
              <a:t>малая погрешность навигации в плане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</a:rPr>
              <a:t>Недостатки</a:t>
            </a:r>
            <a:r>
              <a:rPr lang="ru-RU" altLang="ru-RU" sz="2400" b="1" dirty="0">
                <a:solidFill>
                  <a:schemeClr val="bg1"/>
                </a:solidFill>
              </a:rPr>
              <a:t>: </a:t>
            </a:r>
            <a:r>
              <a:rPr lang="ru-RU" altLang="ru-RU" sz="2000" b="1" dirty="0">
                <a:solidFill>
                  <a:schemeClr val="bg1"/>
                </a:solidFill>
              </a:rPr>
              <a:t>низкая помехозащищенность в условиях помех; неработоспособность над акваториями и  </a:t>
            </a:r>
            <a:r>
              <a:rPr lang="ru-RU" altLang="ru-RU" sz="2000" b="1" dirty="0" err="1">
                <a:solidFill>
                  <a:schemeClr val="bg1"/>
                </a:solidFill>
              </a:rPr>
              <a:t>безориентирной</a:t>
            </a:r>
            <a:r>
              <a:rPr lang="ru-RU" altLang="ru-RU" sz="2000" b="1" dirty="0">
                <a:solidFill>
                  <a:schemeClr val="bg1"/>
                </a:solidFill>
              </a:rPr>
              <a:t> местностью</a:t>
            </a:r>
          </a:p>
        </p:txBody>
      </p:sp>
      <p:sp>
        <p:nvSpPr>
          <p:cNvPr id="4301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C2078-3DCF-4B3A-AEAE-76BB6459C040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/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6269996" y="778883"/>
            <a:ext cx="5922004" cy="2980318"/>
          </a:xfrm>
          <a:prstGeom prst="roundRect">
            <a:avLst>
              <a:gd name="adj" fmla="val 16667"/>
            </a:avLst>
          </a:prstGeom>
          <a:solidFill>
            <a:srgbClr val="00B05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</a:rPr>
              <a:t>Система коррекции по гравитационному полю Земли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00"/>
                </a:solidFill>
              </a:rPr>
              <a:t>Достоинства</a:t>
            </a:r>
            <a:r>
              <a:rPr lang="ru-RU" altLang="ru-RU" sz="2000" b="1" dirty="0">
                <a:solidFill>
                  <a:schemeClr val="bg1"/>
                </a:solidFill>
              </a:rPr>
              <a:t>: высокая стабильность поля во времени; абсолютная помехозащищенность,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</a:rPr>
              <a:t>Недостатки</a:t>
            </a:r>
            <a:r>
              <a:rPr lang="ru-RU" altLang="ru-RU" sz="2400" b="1" dirty="0">
                <a:solidFill>
                  <a:schemeClr val="bg1"/>
                </a:solidFill>
              </a:rPr>
              <a:t>: </a:t>
            </a:r>
            <a:r>
              <a:rPr lang="ru-RU" altLang="ru-RU" sz="2400" dirty="0">
                <a:solidFill>
                  <a:schemeClr val="bg1"/>
                </a:solidFill>
              </a:rPr>
              <a:t>высокая погрешность навигации в плане на текущем уровне развития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   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0" y="3536835"/>
            <a:ext cx="6104467" cy="332116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  <a:alpha val="61176"/>
            </a:scheme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</a:rPr>
              <a:t>Коррекция по радиолокационному, оптическому, тепловому полям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</a:rPr>
              <a:t>Достоинства</a:t>
            </a:r>
            <a:r>
              <a:rPr lang="ru-RU" altLang="ru-RU" sz="2400" b="1" dirty="0">
                <a:solidFill>
                  <a:schemeClr val="bg1"/>
                </a:solidFill>
              </a:rPr>
              <a:t>: </a:t>
            </a:r>
            <a:r>
              <a:rPr lang="ru-RU" altLang="ru-RU" sz="2400" dirty="0">
                <a:solidFill>
                  <a:schemeClr val="bg1"/>
                </a:solidFill>
              </a:rPr>
              <a:t>малая погрешность навигации в плане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</a:rPr>
              <a:t>Недостатки</a:t>
            </a:r>
            <a:r>
              <a:rPr lang="ru-RU" altLang="ru-RU" sz="2400" b="1" dirty="0">
                <a:solidFill>
                  <a:schemeClr val="bg1"/>
                </a:solidFill>
              </a:rPr>
              <a:t>: </a:t>
            </a:r>
            <a:r>
              <a:rPr lang="ru-RU" altLang="ru-RU" sz="2000" b="1" dirty="0">
                <a:solidFill>
                  <a:schemeClr val="bg1"/>
                </a:solidFill>
              </a:rPr>
              <a:t>низкая помехозащищенность; неработоспособность над акваториями и </a:t>
            </a:r>
            <a:r>
              <a:rPr lang="ru-RU" altLang="ru-RU" sz="2000" b="1" dirty="0" err="1">
                <a:solidFill>
                  <a:schemeClr val="bg1"/>
                </a:solidFill>
              </a:rPr>
              <a:t>безориентирной</a:t>
            </a:r>
            <a:r>
              <a:rPr lang="ru-RU" altLang="ru-RU" sz="2000" b="1" dirty="0">
                <a:solidFill>
                  <a:schemeClr val="bg1"/>
                </a:solidFill>
              </a:rPr>
              <a:t> местностью; высокая суточная и сезонная изменчивость полей</a:t>
            </a:r>
          </a:p>
        </p:txBody>
      </p:sp>
      <p:sp>
        <p:nvSpPr>
          <p:cNvPr id="18" name="Скругленный прямоугольник 17"/>
          <p:cNvSpPr>
            <a:spLocks noChangeArrowheads="1"/>
          </p:cNvSpPr>
          <p:nvPr/>
        </p:nvSpPr>
        <p:spPr bwMode="auto">
          <a:xfrm>
            <a:off x="6269996" y="3826933"/>
            <a:ext cx="5922004" cy="2968349"/>
          </a:xfrm>
          <a:prstGeom prst="roundRect">
            <a:avLst>
              <a:gd name="adj" fmla="val 16667"/>
            </a:avLst>
          </a:prstGeom>
          <a:solidFill>
            <a:srgbClr val="00B05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</a:rPr>
              <a:t>Коррекция по магнитному полю Земли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</a:rPr>
              <a:t>Достоинства</a:t>
            </a:r>
            <a:r>
              <a:rPr lang="ru-RU" altLang="ru-RU" sz="2400" b="1" dirty="0">
                <a:solidFill>
                  <a:schemeClr val="bg1"/>
                </a:solidFill>
              </a:rPr>
              <a:t>: </a:t>
            </a:r>
            <a:r>
              <a:rPr lang="ru-RU" altLang="ru-RU" sz="2400" dirty="0">
                <a:solidFill>
                  <a:schemeClr val="bg1"/>
                </a:solidFill>
              </a:rPr>
              <a:t>малая погрешность навигации в плане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</a:rPr>
              <a:t>Недостатки</a:t>
            </a:r>
            <a:r>
              <a:rPr lang="ru-RU" altLang="ru-RU" sz="2400" b="1" dirty="0">
                <a:solidFill>
                  <a:schemeClr val="bg1"/>
                </a:solidFill>
              </a:rPr>
              <a:t>: изменчивость поля во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18371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8" t="10093" b="15942"/>
          <a:stretch/>
        </p:blipFill>
        <p:spPr bwMode="auto">
          <a:xfrm>
            <a:off x="2446204" y="2152147"/>
            <a:ext cx="2064807" cy="18956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57351" name="Picture 2" descr="C:\Users\Евгений\Desktop\cg-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" y="1544165"/>
            <a:ext cx="1421237" cy="201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0" y="26198"/>
            <a:ext cx="12191999" cy="695325"/>
          </a:xfrm>
          <a:prstGeom prst="roundRect">
            <a:avLst>
              <a:gd name="adj" fmla="val 16667"/>
            </a:avLst>
          </a:prstGeom>
          <a:solidFill>
            <a:srgbClr val="00B05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Существующий задел ФГУП «ВНИИФТРИ»</a:t>
            </a:r>
          </a:p>
        </p:txBody>
      </p:sp>
      <p:sp>
        <p:nvSpPr>
          <p:cNvPr id="5735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799" y="648866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AD9810-8EE3-421F-AA95-8E9F689A471A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dirty="0"/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1" y="811347"/>
            <a:ext cx="5263622" cy="695325"/>
          </a:xfrm>
          <a:prstGeom prst="roundRect">
            <a:avLst>
              <a:gd name="adj" fmla="val 16667"/>
            </a:avLst>
          </a:prstGeom>
          <a:solidFill>
            <a:srgbClr val="00B05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Средства подготовки навигационных карт 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6676231" y="811346"/>
            <a:ext cx="5263622" cy="695325"/>
          </a:xfrm>
          <a:prstGeom prst="roundRect">
            <a:avLst>
              <a:gd name="adj" fmla="val 16667"/>
            </a:avLst>
          </a:prstGeom>
          <a:solidFill>
            <a:srgbClr val="00B05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Прототипы бортовых датчиков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964" y="3166049"/>
            <a:ext cx="169867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Высокоточные относительные гравиметры (ВОГ)  </a:t>
            </a:r>
            <a:r>
              <a:rPr lang="en-US" sz="1400" dirty="0"/>
              <a:t>CG-5 </a:t>
            </a:r>
            <a:r>
              <a:rPr lang="en-US" sz="1400" dirty="0" err="1"/>
              <a:t>Autograv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76181" y="1554579"/>
            <a:ext cx="310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Абсолютный баллистический гравиметр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1" r="27068" b="18272"/>
          <a:stretch/>
        </p:blipFill>
        <p:spPr>
          <a:xfrm>
            <a:off x="105653" y="4210808"/>
            <a:ext cx="2021299" cy="21455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6119336"/>
            <a:ext cx="238169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Модернизированный измеритель гравитационных градиентов</a:t>
            </a:r>
            <a:r>
              <a:rPr lang="en-US" sz="1400" dirty="0"/>
              <a:t> E-60</a:t>
            </a:r>
            <a:endParaRPr lang="ru-RU" sz="1400" dirty="0"/>
          </a:p>
        </p:txBody>
      </p:sp>
      <p:pic>
        <p:nvPicPr>
          <p:cNvPr id="23" name="Рисунок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8" t="17188" r="33432" b="7797"/>
          <a:stretch/>
        </p:blipFill>
        <p:spPr bwMode="auto">
          <a:xfrm>
            <a:off x="2294937" y="4610656"/>
            <a:ext cx="2216074" cy="213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85472" y="4169944"/>
            <a:ext cx="23648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Созданный и испытанный </a:t>
            </a:r>
            <a:r>
              <a:rPr lang="ru-RU" dirty="0" err="1"/>
              <a:t>астроизмеритель</a:t>
            </a:r>
            <a:endParaRPr lang="ru-RU" dirty="0"/>
          </a:p>
        </p:txBody>
      </p:sp>
      <p:pic>
        <p:nvPicPr>
          <p:cNvPr id="25" name="Рисунок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 t="13258" r="6511" b="4185"/>
          <a:stretch>
            <a:fillRect/>
          </a:stretch>
        </p:blipFill>
        <p:spPr bwMode="auto">
          <a:xfrm>
            <a:off x="9084487" y="1916994"/>
            <a:ext cx="2622116" cy="214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4354" y="1483867"/>
            <a:ext cx="576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Созданный прототип  малогабаритного </a:t>
            </a:r>
            <a:r>
              <a:rPr lang="ru-RU"/>
              <a:t>бортового ВОГ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885344" y="4120156"/>
            <a:ext cx="600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Созданные прототипы бортового </a:t>
            </a:r>
            <a:r>
              <a:rPr lang="ru-RU" dirty="0" err="1"/>
              <a:t>градиентометра</a:t>
            </a:r>
            <a:endParaRPr lang="ru-RU" dirty="0"/>
          </a:p>
        </p:txBody>
      </p:sp>
      <p:pic>
        <p:nvPicPr>
          <p:cNvPr id="29" name="Рисунок 5" descr="H:\Вызов 2019\Промежуточные отчеты ГЕМО\image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27786" r="7919" b="10635"/>
          <a:stretch>
            <a:fillRect/>
          </a:stretch>
        </p:blipFill>
        <p:spPr bwMode="auto">
          <a:xfrm>
            <a:off x="6084887" y="1900028"/>
            <a:ext cx="2873772" cy="17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4309" r="4167" b="2229"/>
          <a:stretch>
            <a:fillRect/>
          </a:stretch>
        </p:blipFill>
        <p:spPr bwMode="auto">
          <a:xfrm>
            <a:off x="6144536" y="4737928"/>
            <a:ext cx="1942493" cy="2010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10329" r="5939" b="14789"/>
          <a:stretch>
            <a:fillRect/>
          </a:stretch>
        </p:blipFill>
        <p:spPr bwMode="auto">
          <a:xfrm>
            <a:off x="8442559" y="4737928"/>
            <a:ext cx="3135558" cy="2010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6"/>
          <p:cNvSpPr>
            <a:spLocks noChangeArrowheads="1"/>
          </p:cNvSpPr>
          <p:nvPr/>
        </p:nvSpPr>
        <p:spPr bwMode="auto">
          <a:xfrm>
            <a:off x="6348278" y="4399374"/>
            <a:ext cx="4624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Основа </a:t>
            </a:r>
            <a:r>
              <a:rPr lang="ru-RU" altLang="ru-RU" sz="1600" b="1" dirty="0" err="1"/>
              <a:t>градиентометра</a:t>
            </a:r>
            <a:r>
              <a:rPr lang="ru-RU" altLang="ru-RU" sz="1600" b="1" dirty="0"/>
              <a:t>: </a:t>
            </a:r>
            <a:r>
              <a:rPr lang="ru-RU" altLang="ru-RU" sz="1600" dirty="0"/>
              <a:t>угловые акселерометры</a:t>
            </a:r>
          </a:p>
        </p:txBody>
      </p:sp>
    </p:spTree>
    <p:extLst>
      <p:ext uri="{BB962C8B-B14F-4D97-AF65-F5344CB8AC3E}">
        <p14:creationId xmlns:p14="http://schemas.microsoft.com/office/powerpoint/2010/main" val="966391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26745" y="6562770"/>
            <a:ext cx="1865255" cy="285358"/>
          </a:xfrm>
        </p:spPr>
        <p:txBody>
          <a:bodyPr/>
          <a:lstStyle/>
          <a:p>
            <a:fld id="{A616713B-7B1E-48F4-B14E-D60E4321E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721" y="833156"/>
            <a:ext cx="439729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/>
              </a:rPr>
              <a:t>Комплекс подготовки гравитационно-магнитных навигационных карт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154960" y="1594055"/>
            <a:ext cx="272797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/>
              </a:rPr>
              <a:t>Макет высокоточного относительного гравиметра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115211" y="3300357"/>
            <a:ext cx="34483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/>
              </a:rPr>
              <a:t>Специальное программное обеспечение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667822" y="848545"/>
            <a:ext cx="522443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/>
              </a:rPr>
              <a:t>Макет комплекса автономной навигации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5286" y="51938"/>
            <a:ext cx="1216671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/>
              </a:rPr>
              <a:t>Макет аппаратуры потребителя для навигации автомобиля по геофизическим полям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871265" y="1652386"/>
            <a:ext cx="272797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/>
              </a:rPr>
              <a:t>Магнитометр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871265" y="2309230"/>
            <a:ext cx="272797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600" dirty="0" err="1">
                <a:solidFill>
                  <a:prstClr val="black"/>
                </a:solidFill>
                <a:latin typeface="Times New Roman" panose="02020603050405020304"/>
              </a:rPr>
              <a:t>Градиентометр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/>
              </a:rPr>
              <a:t> магнитный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12006" y="1558135"/>
            <a:ext cx="6254742" cy="140793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934" y="3231607"/>
            <a:ext cx="226322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/>
              </a:rPr>
              <a:t>Магнитометр</a:t>
            </a:r>
            <a:endParaRPr lang="ru-RU" sz="140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2926" y="2259564"/>
            <a:ext cx="226322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12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/>
              </a:rPr>
              <a:t>Прототип гравиметра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8934" y="2259564"/>
            <a:ext cx="227478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/>
              </a:rPr>
              <a:t>Прототип гравитационного градиентометра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8763" y="2216773"/>
            <a:ext cx="2438400" cy="149004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7" t="34353" r="26431" b="14510"/>
          <a:stretch/>
        </p:blipFill>
        <p:spPr>
          <a:xfrm>
            <a:off x="241045" y="3946688"/>
            <a:ext cx="3885785" cy="2595833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598644" y="1775497"/>
            <a:ext cx="13786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/>
              </a:rPr>
              <a:t>МПЗ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155325" y="1763492"/>
            <a:ext cx="13786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/>
              </a:rPr>
              <a:t>ГПЗ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732926" y="2739164"/>
            <a:ext cx="226322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12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/>
              </a:rPr>
              <a:t>Прототип гравитационного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/>
              </a:rPr>
              <a:t>градиентометра</a:t>
            </a:r>
            <a:endParaRPr lang="ru-RU" sz="160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671369" y="2206891"/>
            <a:ext cx="2438400" cy="14999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9154960" y="2263555"/>
            <a:ext cx="272797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/>
              </a:rPr>
              <a:t>Макет гравитационного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/>
              </a:rPr>
              <a:t>градиентометра</a:t>
            </a:r>
            <a:endParaRPr lang="ru-RU" sz="160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cxnSp>
        <p:nvCxnSpPr>
          <p:cNvPr id="27" name="Прямая со стрелкой 26"/>
          <p:cNvCxnSpPr>
            <a:stCxn id="68" idx="0"/>
          </p:cNvCxnSpPr>
          <p:nvPr/>
        </p:nvCxnSpPr>
        <p:spPr>
          <a:xfrm flipV="1">
            <a:off x="1287963" y="1489315"/>
            <a:ext cx="0" cy="286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3841218" y="1477310"/>
            <a:ext cx="0" cy="286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6" idx="3"/>
            <a:endCxn id="35" idx="1"/>
          </p:cNvCxnSpPr>
          <p:nvPr/>
        </p:nvCxnSpPr>
        <p:spPr>
          <a:xfrm>
            <a:off x="4870017" y="1156322"/>
            <a:ext cx="2245194" cy="2467201"/>
          </a:xfrm>
          <a:prstGeom prst="bentConnector3">
            <a:avLst>
              <a:gd name="adj1" fmla="val 2963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2" idx="2"/>
            <a:endCxn id="35" idx="0"/>
          </p:cNvCxnSpPr>
          <p:nvPr/>
        </p:nvCxnSpPr>
        <p:spPr>
          <a:xfrm>
            <a:off x="8839377" y="2966074"/>
            <a:ext cx="0" cy="334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7475390" y="4313005"/>
            <a:ext cx="272797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/>
              </a:rPr>
              <a:t>Выход</a:t>
            </a:r>
          </a:p>
        </p:txBody>
      </p:sp>
      <p:cxnSp>
        <p:nvCxnSpPr>
          <p:cNvPr id="80" name="Прямая со стрелкой 79"/>
          <p:cNvCxnSpPr>
            <a:stCxn id="35" idx="2"/>
            <a:endCxn id="79" idx="0"/>
          </p:cNvCxnSpPr>
          <p:nvPr/>
        </p:nvCxnSpPr>
        <p:spPr>
          <a:xfrm>
            <a:off x="8839377" y="3946688"/>
            <a:ext cx="0" cy="366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7475390" y="5264097"/>
            <a:ext cx="272797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/>
              </a:rPr>
              <a:t>X, Y, Z</a:t>
            </a:r>
          </a:p>
          <a:p>
            <a:pPr algn="ctr">
              <a:lnSpc>
                <a:spcPct val="200000"/>
              </a:lnSpc>
            </a:pPr>
            <a:r>
              <a:rPr lang="en-US" sz="1600" dirty="0" err="1">
                <a:solidFill>
                  <a:prstClr val="black"/>
                </a:solidFill>
                <a:latin typeface="Times New Roman" panose="02020603050405020304"/>
              </a:rPr>
              <a:t>Vx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/>
              </a:rPr>
              <a:t>Vy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/>
              </a:rPr>
              <a:t>Vz</a:t>
            </a:r>
            <a:endParaRPr lang="ru-RU" sz="160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cxnSp>
        <p:nvCxnSpPr>
          <p:cNvPr id="84" name="Прямая со стрелкой 83"/>
          <p:cNvCxnSpPr>
            <a:stCxn id="79" idx="2"/>
            <a:endCxn id="83" idx="0"/>
          </p:cNvCxnSpPr>
          <p:nvPr/>
        </p:nvCxnSpPr>
        <p:spPr>
          <a:xfrm>
            <a:off x="8839377" y="4897780"/>
            <a:ext cx="0" cy="366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1052324" y="6348984"/>
            <a:ext cx="226322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12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/>
              </a:rPr>
              <a:t>Прототип гравиметра</a:t>
            </a:r>
          </a:p>
        </p:txBody>
      </p:sp>
    </p:spTree>
    <p:extLst>
      <p:ext uri="{BB962C8B-B14F-4D97-AF65-F5344CB8AC3E}">
        <p14:creationId xmlns:p14="http://schemas.microsoft.com/office/powerpoint/2010/main" val="25121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" y="947814"/>
            <a:ext cx="6408941" cy="5095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D7FF64-BD02-45C2-A42B-F2D0D8F19D66}"/>
              </a:ext>
            </a:extLst>
          </p:cNvPr>
          <p:cNvSpPr txBox="1"/>
          <p:nvPr/>
        </p:nvSpPr>
        <p:spPr>
          <a:xfrm>
            <a:off x="0" y="5653809"/>
            <a:ext cx="751763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Условия:</a:t>
            </a:r>
          </a:p>
          <a:p>
            <a:r>
              <a:rPr lang="ru-RU" dirty="0">
                <a:solidFill>
                  <a:prstClr val="black"/>
                </a:solidFill>
              </a:rPr>
              <a:t>Длина пути 80 км, точка первой коррекции </a:t>
            </a: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ru-RU" dirty="0">
                <a:solidFill>
                  <a:prstClr val="black"/>
                </a:solidFill>
              </a:rPr>
              <a:t>4 минуты от начала движения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Интервал между коррекциями</a:t>
            </a:r>
            <a:r>
              <a:rPr lang="en-US" dirty="0">
                <a:solidFill>
                  <a:prstClr val="black"/>
                </a:solidFill>
              </a:rPr>
              <a:t> 15</a:t>
            </a:r>
            <a:r>
              <a:rPr lang="ru-RU" dirty="0">
                <a:solidFill>
                  <a:prstClr val="black"/>
                </a:solidFill>
              </a:rPr>
              <a:t> минут</a:t>
            </a:r>
          </a:p>
          <a:p>
            <a:r>
              <a:rPr lang="ru-RU" dirty="0">
                <a:solidFill>
                  <a:prstClr val="black"/>
                </a:solidFill>
              </a:rPr>
              <a:t>Накопление измерений</a:t>
            </a:r>
            <a:r>
              <a:rPr lang="en-US" dirty="0">
                <a:solidFill>
                  <a:prstClr val="black"/>
                </a:solidFill>
              </a:rPr>
              <a:t> 4</a:t>
            </a:r>
            <a:r>
              <a:rPr lang="ru-RU" dirty="0">
                <a:solidFill>
                  <a:prstClr val="black"/>
                </a:solidFill>
              </a:rPr>
              <a:t> минуты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9FA4A12-C9B6-4BF9-A3B7-56FC6A139FF4}"/>
              </a:ext>
            </a:extLst>
          </p:cNvPr>
          <p:cNvSpPr/>
          <p:nvPr/>
        </p:nvSpPr>
        <p:spPr>
          <a:xfrm>
            <a:off x="226710" y="4714225"/>
            <a:ext cx="2028825" cy="85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A753787-BC74-479D-9540-761B2B5E4194}"/>
              </a:ext>
            </a:extLst>
          </p:cNvPr>
          <p:cNvCxnSpPr>
            <a:cxnSpLocks/>
          </p:cNvCxnSpPr>
          <p:nvPr/>
        </p:nvCxnSpPr>
        <p:spPr>
          <a:xfrm>
            <a:off x="1832295" y="5222030"/>
            <a:ext cx="298450" cy="0"/>
          </a:xfrm>
          <a:prstGeom prst="line">
            <a:avLst/>
          </a:prstGeom>
          <a:ln w="38100">
            <a:solidFill>
              <a:srgbClr val="0CC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EB37159-8578-4125-8ECB-7BF65F01773C}"/>
              </a:ext>
            </a:extLst>
          </p:cNvPr>
          <p:cNvSpPr txBox="1"/>
          <p:nvPr/>
        </p:nvSpPr>
        <p:spPr>
          <a:xfrm>
            <a:off x="194026" y="4699740"/>
            <a:ext cx="96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Траектория: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34E678F-9A53-47F1-8A81-2BBDEA4972C3}"/>
              </a:ext>
            </a:extLst>
          </p:cNvPr>
          <p:cNvSpPr/>
          <p:nvPr/>
        </p:nvSpPr>
        <p:spPr>
          <a:xfrm>
            <a:off x="503790" y="4911977"/>
            <a:ext cx="1414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ГНСС (истинная)</a:t>
            </a:r>
          </a:p>
          <a:p>
            <a:r>
              <a:rPr lang="ru-RU" sz="1200" dirty="0">
                <a:solidFill>
                  <a:prstClr val="black"/>
                </a:solidFill>
              </a:rPr>
              <a:t>БИНС</a:t>
            </a:r>
          </a:p>
          <a:p>
            <a:r>
              <a:rPr lang="ru-RU" sz="1200" dirty="0">
                <a:solidFill>
                  <a:prstClr val="black"/>
                </a:solidFill>
              </a:rPr>
              <a:t>БИНС + коррекция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B0CCE714-70D6-41BC-9826-E3FE5BD14363}"/>
              </a:ext>
            </a:extLst>
          </p:cNvPr>
          <p:cNvCxnSpPr>
            <a:cxnSpLocks/>
          </p:cNvCxnSpPr>
          <p:nvPr/>
        </p:nvCxnSpPr>
        <p:spPr>
          <a:xfrm>
            <a:off x="1832295" y="5043414"/>
            <a:ext cx="298450" cy="0"/>
          </a:xfrm>
          <a:prstGeom prst="line">
            <a:avLst/>
          </a:prstGeom>
          <a:ln w="38100">
            <a:solidFill>
              <a:srgbClr val="5E6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017E3463-D39B-4DCD-B14F-0004E80D0138}"/>
              </a:ext>
            </a:extLst>
          </p:cNvPr>
          <p:cNvCxnSpPr>
            <a:cxnSpLocks/>
          </p:cNvCxnSpPr>
          <p:nvPr/>
        </p:nvCxnSpPr>
        <p:spPr>
          <a:xfrm>
            <a:off x="1833260" y="5425876"/>
            <a:ext cx="298450" cy="0"/>
          </a:xfrm>
          <a:prstGeom prst="line">
            <a:avLst/>
          </a:prstGeom>
          <a:ln w="38100">
            <a:solidFill>
              <a:srgbClr val="F15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5286" y="51938"/>
            <a:ext cx="1216671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/>
              </a:rPr>
              <a:t>Предварительные испытания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/>
              </a:rPr>
              <a:t>(навигация автомобиля по геофизическим полям)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2024"/>
          <a:stretch/>
        </p:blipFill>
        <p:spPr>
          <a:xfrm>
            <a:off x="5274348" y="806092"/>
            <a:ext cx="6650951" cy="56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5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95250"/>
            <a:ext cx="12191999" cy="490538"/>
          </a:xfrm>
          <a:solidFill>
            <a:schemeClr val="bg1"/>
          </a:solidFill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700" b="1" dirty="0">
                <a:solidFill>
                  <a:srgbClr val="C00000"/>
                </a:solidFill>
              </a:rPr>
              <a:t>ВЫВОДЫ</a:t>
            </a:r>
          </a:p>
        </p:txBody>
      </p:sp>
      <p:sp>
        <p:nvSpPr>
          <p:cNvPr id="220163" name="Объект 2"/>
          <p:cNvSpPr>
            <a:spLocks noGrp="1"/>
          </p:cNvSpPr>
          <p:nvPr>
            <p:ph idx="4294967295"/>
          </p:nvPr>
        </p:nvSpPr>
        <p:spPr bwMode="auto">
          <a:xfrm>
            <a:off x="1179030" y="822008"/>
            <a:ext cx="10500360" cy="4408941"/>
          </a:xfrm>
          <a:solidFill>
            <a:schemeClr val="bg1"/>
          </a:solidFill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None/>
            </a:pPr>
            <a:endParaRPr lang="ru-RU" altLang="ru-RU" sz="1600" dirty="0"/>
          </a:p>
          <a:p>
            <a:pPr marL="0" indent="0" algn="just">
              <a:buNone/>
            </a:pPr>
            <a:r>
              <a:rPr lang="ru-RU" altLang="ru-RU" sz="1600" dirty="0"/>
              <a:t>1</a:t>
            </a:r>
            <a:r>
              <a:rPr lang="ru-RU" altLang="ru-RU" sz="2000" dirty="0"/>
              <a:t>. Для реализации технологии автономной навигации беспилотного  транспорта необходима разработка ассистирующих систем, основанных на использовании параметров гравитационного и магнитного полей.</a:t>
            </a:r>
          </a:p>
          <a:p>
            <a:pPr marL="0" indent="0" algn="just">
              <a:buNone/>
            </a:pPr>
            <a:r>
              <a:rPr lang="ru-RU" altLang="ru-RU" sz="2000" dirty="0"/>
              <a:t>2. Для разработки ассистирующих систем, основанных на использовании параметров гравитационного и магнитного полей необходимо соблюдение двух условий:</a:t>
            </a:r>
          </a:p>
          <a:p>
            <a:pPr marL="285750" indent="0" algn="just">
              <a:buNone/>
            </a:pPr>
            <a:r>
              <a:rPr lang="ru-RU" altLang="ru-RU" sz="2000" dirty="0"/>
              <a:t>- создание навигационных гравиметрических карт как за счет выполнения прямых измерений, так и при помощи дополнительного использования информации о рельефе местности и значениях плотности пород литосферы;</a:t>
            </a:r>
          </a:p>
          <a:p>
            <a:pPr marL="285750" indent="-285750" algn="just">
              <a:buFontTx/>
              <a:buChar char="-"/>
            </a:pPr>
            <a:r>
              <a:rPr lang="ru-RU" altLang="ru-RU" sz="2000" dirty="0"/>
              <a:t>- создание малогабаритных высокоточных датчиков поля, реализованных на новых оптических и  атомных измерительных технологиях и способных работать в условиях функционирования транспорта.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39C2-8D46-4ACD-BD23-384CD40066AA}" type="slidenum">
              <a:rPr lang="ru-RU" smtClean="0">
                <a:solidFill>
                  <a:prstClr val="black"/>
                </a:solidFill>
                <a:latin typeface="Arial"/>
              </a:rPr>
              <a:pPr/>
              <a:t>14</a:t>
            </a:fld>
            <a:endParaRPr lang="ru-RU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14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6199" y="66045"/>
            <a:ext cx="12022667" cy="53955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prstClr val="white"/>
                </a:solidFill>
              </a:rPr>
              <a:t>Рассматриваемые т</a:t>
            </a:r>
            <a:r>
              <a:rPr lang="ru-RU" altLang="ru-RU" sz="2400" b="1" dirty="0">
                <a:solidFill>
                  <a:schemeClr val="bg1"/>
                </a:solidFill>
              </a:rPr>
              <a:t>ехнологии </a:t>
            </a:r>
            <a:r>
              <a:rPr lang="ru-RU" altLang="ru-RU" sz="2400" b="1" dirty="0">
                <a:solidFill>
                  <a:prstClr val="white"/>
                </a:solidFill>
              </a:rPr>
              <a:t>навигации беспилотных аппаратов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6330642" y="906516"/>
            <a:ext cx="4357058" cy="522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555A6"/>
              </a:gs>
              <a:gs pos="50000">
                <a:srgbClr val="2E2E9E"/>
              </a:gs>
              <a:gs pos="100000">
                <a:srgbClr val="232390"/>
              </a:gs>
            </a:gsLst>
            <a:lin ang="5400000"/>
          </a:gradFill>
          <a:ln>
            <a:noFill/>
          </a:ln>
          <a:effectLst>
            <a:outerShdw blurRad="6350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spcBef>
                <a:spcPct val="20000"/>
              </a:spcBef>
              <a:buChar char="•"/>
              <a:tabLst>
                <a:tab pos="2508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tabLst>
                <a:tab pos="2508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tabLst>
                <a:tab pos="2508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tabLst>
                <a:tab pos="2508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tabLst>
                <a:tab pos="2508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08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08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08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08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 ГНСС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>
            <a:spLocks noChangeArrowheads="1"/>
          </p:cNvSpPr>
          <p:nvPr/>
        </p:nvSpPr>
        <p:spPr bwMode="auto">
          <a:xfrm>
            <a:off x="971383" y="903205"/>
            <a:ext cx="4176464" cy="87533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555A6"/>
              </a:gs>
              <a:gs pos="50000">
                <a:srgbClr val="2E2E9E"/>
              </a:gs>
              <a:gs pos="100000">
                <a:srgbClr val="232390"/>
              </a:gs>
            </a:gsLst>
            <a:lin ang="5400000"/>
          </a:gradFill>
          <a:ln>
            <a:noFill/>
          </a:ln>
          <a:effectLst>
            <a:outerShdw blurRad="6350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spcBef>
                <a:spcPct val="20000"/>
              </a:spcBef>
              <a:buChar char="•"/>
              <a:tabLst>
                <a:tab pos="2508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tabLst>
                <a:tab pos="2508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tabLst>
                <a:tab pos="2508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tabLst>
                <a:tab pos="2508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tabLst>
                <a:tab pos="2508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08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08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08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08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Бесплатформенные</a:t>
            </a:r>
            <a:r>
              <a:rPr lang="ru-RU" alt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инерциальные навигационные системы (БИНС)</a:t>
            </a:r>
            <a:endParaRPr lang="en-US" altLang="ru-RU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087532" y="1743819"/>
            <a:ext cx="4868028" cy="215690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dist="19050" dir="5400000" algn="ctr" rotWithShape="0">
              <a:srgbClr val="00000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</a:rPr>
              <a:t>Достоинства: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</a:rPr>
              <a:t>- Оперативность навигационных решений;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</a:rPr>
              <a:t>- Высокая точность навигации.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</a:rPr>
              <a:t>Недостатки: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solidFill>
                  <a:prstClr val="black"/>
                </a:solidFill>
              </a:rPr>
              <a:t>Низкая точность в сложных условиях (горная местность, городская застройка, закрытые помещения, пропадание сигнала ГНСС и др.)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solidFill>
                  <a:prstClr val="black"/>
                </a:solidFill>
              </a:rPr>
              <a:t> низкая помехозащищенность в условиях помех</a:t>
            </a:r>
            <a:endParaRPr lang="en-US" altLang="ru-RU" sz="1600" dirty="0">
              <a:solidFill>
                <a:prstClr val="black"/>
              </a:solidFill>
            </a:endParaRPr>
          </a:p>
        </p:txBody>
      </p: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699185" y="2075509"/>
            <a:ext cx="4720855" cy="14285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dist="19050" dir="5400000" algn="ctr" rotWithShape="0">
              <a:srgbClr val="000000">
                <a:alpha val="62999"/>
              </a:srgbClr>
            </a:outerShdw>
          </a:effectLst>
        </p:spPr>
        <p:txBody>
          <a:bodyPr anchor="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</a:rPr>
              <a:t>Достоинства: </a:t>
            </a:r>
            <a:endParaRPr lang="ru-RU" altLang="ru-RU" sz="1600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</a:rPr>
              <a:t>Абсолютная помехозащищенность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</a:rPr>
              <a:t>Недостатки: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</a:rPr>
              <a:t>- Необходима начальная выставка координат</a:t>
            </a:r>
            <a:endParaRPr lang="ru-RU" altLang="ru-RU" sz="1600" b="1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</a:rPr>
              <a:t>- Низкая точность (погрешность </a:t>
            </a:r>
            <a:r>
              <a:rPr lang="en-US" altLang="ru-RU" sz="1600" dirty="0">
                <a:solidFill>
                  <a:prstClr val="black"/>
                </a:solidFill>
              </a:rPr>
              <a:t>2</a:t>
            </a:r>
            <a:r>
              <a:rPr lang="ru-RU" altLang="ru-RU" sz="1600" dirty="0">
                <a:solidFill>
                  <a:prstClr val="black"/>
                </a:solidFill>
              </a:rPr>
              <a:t> км/час)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2894085" y="625930"/>
            <a:ext cx="331059" cy="277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>
            <a:spLocks noChangeArrowheads="1"/>
          </p:cNvSpPr>
          <p:nvPr/>
        </p:nvSpPr>
        <p:spPr bwMode="auto">
          <a:xfrm>
            <a:off x="1004766" y="4248313"/>
            <a:ext cx="9950793" cy="139950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dist="19050" dir="5400000" algn="ctr" rotWithShape="0">
              <a:srgbClr val="00000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</a:rPr>
              <a:t>Комплексные системы : БИНС + НАП ГНСС</a:t>
            </a:r>
          </a:p>
          <a:p>
            <a:pPr marL="67868" indent="-67868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prstClr val="black"/>
                </a:solidFill>
              </a:rPr>
              <a:t>Достоинства:</a:t>
            </a:r>
            <a:r>
              <a:rPr lang="ru-RU" altLang="ru-RU" sz="1600" dirty="0">
                <a:solidFill>
                  <a:prstClr val="black"/>
                </a:solidFill>
              </a:rPr>
              <a:t> высокая точность и оперативность навигационных решений в идеальных условиях применения</a:t>
            </a:r>
          </a:p>
          <a:p>
            <a:pPr marL="1158875" indent="-1158875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prstClr val="black"/>
                </a:solidFill>
              </a:rPr>
              <a:t>Недостатки: 1) </a:t>
            </a:r>
            <a:r>
              <a:rPr lang="ru-RU" altLang="ru-RU" sz="1600" dirty="0">
                <a:solidFill>
                  <a:prstClr val="black"/>
                </a:solidFill>
              </a:rPr>
              <a:t>снижение точности в сложных условиях применения: в горной местности, в городской застройке, в закрытых помещениях, в условиях пропадания сигнала ГНСС </a:t>
            </a:r>
          </a:p>
          <a:p>
            <a:pPr marL="66675" indent="1092200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prstClr val="black"/>
                </a:solidFill>
              </a:rPr>
              <a:t>2)</a:t>
            </a:r>
            <a:r>
              <a:rPr lang="ru-RU" altLang="ru-RU" sz="1600" dirty="0">
                <a:solidFill>
                  <a:prstClr val="black"/>
                </a:solidFill>
              </a:rPr>
              <a:t> Снижение точности в условиях помех для ГНСС</a:t>
            </a:r>
            <a:endParaRPr lang="en-US" altLang="ru-RU" sz="1200" dirty="0">
              <a:solidFill>
                <a:prstClr val="black"/>
              </a:solidFill>
            </a:endParaRPr>
          </a:p>
        </p:txBody>
      </p:sp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76200" y="5974115"/>
            <a:ext cx="12022666" cy="81550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/>
              <a:t>ПУТЬ РЕШЕНИЯ: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1. Повышение точности применения НАП ГНСС за счет создания обеспечивающей инфраструктуры.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2. Использование геофизических полей Земли для осуществления навигации в сложных условиях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8339149" y="626912"/>
            <a:ext cx="331059" cy="277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2894084" y="1798234"/>
            <a:ext cx="331059" cy="277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2894084" y="3534512"/>
            <a:ext cx="331059" cy="6608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8339149" y="1452304"/>
            <a:ext cx="331059" cy="277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8339148" y="3918070"/>
            <a:ext cx="331059" cy="277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5560092" y="5672329"/>
            <a:ext cx="331059" cy="277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7033288" y="3689986"/>
            <a:ext cx="4015713" cy="30518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7885" tIns="43943" rIns="87885" bIns="43943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80404" y="3695700"/>
            <a:ext cx="2820458" cy="29013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7885" tIns="43943" rIns="87885" bIns="43943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99456" y="160020"/>
            <a:ext cx="9793088" cy="66484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7885" tIns="43943" rIns="87885" bIns="43943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</a:rPr>
              <a:t>      </a:t>
            </a:r>
            <a:r>
              <a:rPr lang="ru-RU" sz="2300" b="1" dirty="0">
                <a:solidFill>
                  <a:prstClr val="white"/>
                </a:solidFill>
              </a:rPr>
              <a:t>Комплексная система навигации в сложных условиях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6393" y="1274446"/>
            <a:ext cx="2271845" cy="9258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7885" tIns="43943" rIns="87885" bIns="43943" anchor="ctr"/>
          <a:lstStyle/>
          <a:p>
            <a:pPr algn="ctr" defTabSz="877321">
              <a:tabLst>
                <a:tab pos="2410724" algn="l"/>
              </a:tabLst>
              <a:defRPr/>
            </a:pP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Инерциальные навигационные системы (ИНС)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1621" y="2849881"/>
            <a:ext cx="2426627" cy="35775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7885" tIns="43943" rIns="87885" bIns="43943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Использование акселерометров, гироскопов, а также бортовой системы прогнозирования  гравитационного ускорения вдоль маршрута движения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596224" y="817246"/>
            <a:ext cx="233892" cy="43624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5" tIns="43943" rIns="87885" bIns="43943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8986970" y="1483996"/>
            <a:ext cx="233892" cy="43624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5" tIns="43943" rIns="87885" bIns="43943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71017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44" y="4874895"/>
            <a:ext cx="1305321" cy="120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9" name="Прямоугольник 17"/>
          <p:cNvSpPr>
            <a:spLocks noChangeArrowheads="1"/>
          </p:cNvSpPr>
          <p:nvPr/>
        </p:nvSpPr>
        <p:spPr bwMode="auto">
          <a:xfrm>
            <a:off x="3988402" y="5146358"/>
            <a:ext cx="2512616" cy="175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85" tIns="43943" rIns="87885" bIns="439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ru-RU" altLang="ru-RU" dirty="0">
                <a:solidFill>
                  <a:srgbClr val="000000"/>
                </a:solidFill>
                <a:latin typeface="Arial" pitchFamily="34" charset="0"/>
              </a:rPr>
              <a:t>НАП ГНСС (ГЛОНАСС, </a:t>
            </a:r>
            <a:br>
              <a:rPr lang="ru-RU" altLang="ru-RU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altLang="ru-RU" dirty="0">
                <a:solidFill>
                  <a:srgbClr val="000000"/>
                </a:solidFill>
                <a:latin typeface="Arial" pitchFamily="34" charset="0"/>
              </a:rPr>
              <a:t>GPS</a:t>
            </a:r>
            <a:r>
              <a:rPr lang="ru-RU" altLang="ru-RU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ru-RU" dirty="0" err="1">
                <a:solidFill>
                  <a:srgbClr val="000000"/>
                </a:solidFill>
                <a:latin typeface="Arial" pitchFamily="34" charset="0"/>
              </a:rPr>
              <a:t>Calileo</a:t>
            </a:r>
            <a:r>
              <a:rPr lang="en-US" altLang="ru-RU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ru-RU" dirty="0" err="1">
                <a:solidFill>
                  <a:srgbClr val="000000"/>
                </a:solidFill>
                <a:latin typeface="Arial" pitchFamily="34" charset="0"/>
              </a:rPr>
              <a:t>BeiDou</a:t>
            </a:r>
            <a:r>
              <a:rPr lang="en-US" altLang="ru-RU" dirty="0">
                <a:solidFill>
                  <a:srgbClr val="000000"/>
                </a:solidFill>
                <a:latin typeface="Arial" pitchFamily="34" charset="0"/>
              </a:rPr>
              <a:t>)</a:t>
            </a:r>
            <a:r>
              <a:rPr lang="ru-RU" altLang="ru-RU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itchFamily="34" charset="0"/>
              </a:rPr>
              <a:t>псевдоспутниковые</a:t>
            </a:r>
            <a:r>
              <a:rPr lang="ru-RU" altLang="ru-RU" dirty="0">
                <a:solidFill>
                  <a:srgbClr val="000000"/>
                </a:solidFill>
                <a:latin typeface="Arial" pitchFamily="34" charset="0"/>
              </a:rPr>
              <a:t> </a:t>
            </a:r>
            <a:br>
              <a:rPr lang="ru-RU" altLang="ru-RU" dirty="0">
                <a:solidFill>
                  <a:srgbClr val="000000"/>
                </a:solidFill>
                <a:latin typeface="Arial" pitchFamily="34" charset="0"/>
              </a:rPr>
            </a:br>
            <a:r>
              <a:rPr lang="ru-RU" altLang="ru-RU" dirty="0">
                <a:solidFill>
                  <a:srgbClr val="000000"/>
                </a:solidFill>
                <a:latin typeface="Arial" pitchFamily="34" charset="0"/>
              </a:rPr>
              <a:t>системы </a:t>
            </a:r>
            <a:br>
              <a:rPr lang="ru-RU" altLang="ru-RU" dirty="0">
                <a:solidFill>
                  <a:srgbClr val="000000"/>
                </a:solidFill>
                <a:latin typeface="Arial" pitchFamily="34" charset="0"/>
              </a:rPr>
            </a:br>
            <a:endParaRPr lang="ru-RU" alt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71020" name="Picture 4" descr="C:\Users\Евгений\Desktop\антен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39" y="4078606"/>
            <a:ext cx="77046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1" name="Picture 2" descr="C:\Users\Евгений\Desktop\gnss_priemniki_spectra_precision_sp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36" y="3665220"/>
            <a:ext cx="1245129" cy="205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трелка вниз 20"/>
          <p:cNvSpPr/>
          <p:nvPr/>
        </p:nvSpPr>
        <p:spPr>
          <a:xfrm>
            <a:off x="2596239" y="2200276"/>
            <a:ext cx="249369" cy="64960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5" tIns="43943" rIns="87885" bIns="43943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5607582" y="1483996"/>
            <a:ext cx="232172" cy="43624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5" tIns="43943" rIns="87885" bIns="43943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26349" y="1251586"/>
            <a:ext cx="6261761" cy="3752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7885" tIns="43943" rIns="87885" bIns="43943" anchor="ctr"/>
          <a:lstStyle/>
          <a:p>
            <a:pPr algn="ctr" defTabSz="877321">
              <a:tabLst>
                <a:tab pos="2410724" algn="l"/>
              </a:tabLst>
              <a:defRPr/>
            </a:pP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Система коррекции ИНС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7365206" y="824866"/>
            <a:ext cx="233892" cy="43624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5" tIns="43943" rIns="87885" bIns="43943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1026" name="TextBox 23"/>
          <p:cNvSpPr txBox="1">
            <a:spLocks noChangeArrowheads="1"/>
          </p:cNvSpPr>
          <p:nvPr/>
        </p:nvSpPr>
        <p:spPr bwMode="auto">
          <a:xfrm>
            <a:off x="7138194" y="3821434"/>
            <a:ext cx="2015596" cy="5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85" tIns="43943" rIns="87885" bIns="439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sz="1600">
                <a:solidFill>
                  <a:srgbClr val="000000"/>
                </a:solidFill>
                <a:latin typeface="Arial" pitchFamily="34" charset="0"/>
              </a:rPr>
              <a:t>По измерениям параметров ГПЗ</a:t>
            </a:r>
          </a:p>
        </p:txBody>
      </p:sp>
      <p:sp>
        <p:nvSpPr>
          <p:cNvPr id="171027" name="TextBox 24"/>
          <p:cNvSpPr txBox="1">
            <a:spLocks noChangeArrowheads="1"/>
          </p:cNvSpPr>
          <p:nvPr/>
        </p:nvSpPr>
        <p:spPr bwMode="auto">
          <a:xfrm>
            <a:off x="8986970" y="3885005"/>
            <a:ext cx="1948525" cy="5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85" tIns="43943" rIns="87885" bIns="439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1600" dirty="0">
                <a:solidFill>
                  <a:srgbClr val="000000"/>
                </a:solidFill>
                <a:latin typeface="Arial" pitchFamily="34" charset="0"/>
              </a:rPr>
              <a:t>По измерениям параметров МПЗ</a:t>
            </a:r>
          </a:p>
        </p:txBody>
      </p:sp>
      <p:pic>
        <p:nvPicPr>
          <p:cNvPr id="171030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27" y="5002084"/>
            <a:ext cx="797983" cy="13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Стрелка вниз 31"/>
          <p:cNvSpPr/>
          <p:nvPr/>
        </p:nvSpPr>
        <p:spPr>
          <a:xfrm>
            <a:off x="5464838" y="3230880"/>
            <a:ext cx="232171" cy="43434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5" tIns="43943" rIns="87885" bIns="43943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71554" y="1920240"/>
            <a:ext cx="3088746" cy="1514476"/>
          </a:xfrm>
          <a:prstGeom prst="roundRect">
            <a:avLst/>
          </a:prstGeom>
          <a:solidFill>
            <a:srgbClr val="3366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885" tIns="43943" rIns="87885" bIns="43943" anchor="ctr"/>
          <a:lstStyle/>
          <a:p>
            <a:pPr algn="ctr" defTabSz="877321">
              <a:tabLst>
                <a:tab pos="2410724" algn="l"/>
              </a:tabLst>
              <a:defRPr/>
            </a:pP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Навигационная аппаратура потребителей  (НАП) ГНСС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9153789" y="3253740"/>
            <a:ext cx="233892" cy="43624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5" tIns="43943" rIns="87885" bIns="43943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99113" y="1920240"/>
            <a:ext cx="3197093" cy="1514476"/>
          </a:xfrm>
          <a:prstGeom prst="roundRect">
            <a:avLst/>
          </a:prstGeom>
          <a:solidFill>
            <a:srgbClr val="3366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885" tIns="43943" rIns="87885" bIns="43943" anchor="ctr"/>
          <a:lstStyle/>
          <a:p>
            <a:pPr algn="ctr" defTabSz="877321">
              <a:tabLst>
                <a:tab pos="2410724" algn="l"/>
              </a:tabLst>
              <a:defRPr/>
            </a:pP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Корреляционно-экстремальные системы (КЭНС) на основе </a:t>
            </a:r>
            <a:r>
              <a:rPr lang="en-US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измерений  параметров ГПЗ и МПЗ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39C2-8D46-4ACD-BD23-384CD40066AA}" type="slidenum">
              <a:rPr lang="ru-RU" smtClean="0">
                <a:solidFill>
                  <a:prstClr val="black"/>
                </a:solidFill>
                <a:latin typeface="Arial"/>
              </a:rPr>
              <a:pPr/>
              <a:t>3</a:t>
            </a:fld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8" name="Рисунок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37" y="5274947"/>
            <a:ext cx="1629796" cy="115252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4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1" y="98427"/>
            <a:ext cx="12192000" cy="1274762"/>
          </a:xfrm>
          <a:prstGeom prst="roundRect">
            <a:avLst>
              <a:gd name="adj" fmla="val 16667"/>
            </a:avLst>
          </a:prstGeom>
          <a:solidFill>
            <a:srgbClr val="00B0F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Повышение точности применения навигационной аппаратуры потребителей ГЛОНАСС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96938" y="1789066"/>
            <a:ext cx="5833532" cy="1576350"/>
          </a:xfrm>
          <a:prstGeom prst="roundRect">
            <a:avLst>
              <a:gd name="adj" fmla="val 16667"/>
            </a:avLst>
          </a:prstGeom>
          <a:solidFill>
            <a:srgbClr val="00B0F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FFFF00"/>
                </a:solidFill>
              </a:rPr>
              <a:t>Использование технологии </a:t>
            </a:r>
            <a:r>
              <a:rPr lang="en-US" altLang="ru-RU" sz="2000" b="1" dirty="0">
                <a:solidFill>
                  <a:srgbClr val="FFFF00"/>
                </a:solidFill>
              </a:rPr>
              <a:t>RTK</a:t>
            </a:r>
            <a:endParaRPr lang="ru-RU" altLang="ru-RU" sz="20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2000" dirty="0">
                <a:solidFill>
                  <a:schemeClr val="bg1"/>
                </a:solidFill>
              </a:rPr>
              <a:t>Погрешность на уровне 0,2 м в районе транспортного коридора</a:t>
            </a:r>
            <a:endParaRPr lang="en-US" altLang="ru-RU" sz="20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C2078-3DCF-4B3A-AEAE-76BB6459C040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848174" y="1419011"/>
            <a:ext cx="331059" cy="277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8976832" y="1419011"/>
            <a:ext cx="331059" cy="277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96938" y="3688513"/>
            <a:ext cx="5833532" cy="3071060"/>
          </a:xfrm>
          <a:prstGeom prst="roundRect">
            <a:avLst>
              <a:gd name="adj" fmla="val 16667"/>
            </a:avLst>
          </a:prstGeom>
          <a:solidFill>
            <a:srgbClr val="00B0F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00"/>
                </a:solidFill>
              </a:rPr>
              <a:t>Инфраструктура: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</a:rPr>
              <a:t>Равномерная сеть базовых станций (НАП геодезического класса) с промежутками 30 км вдоль всего транспортного коридора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</a:rPr>
              <a:t>НАП геодезического класса на борту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</a:rPr>
              <a:t>Каналы связи для передачи дифференциальных поправок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840288" y="3392219"/>
            <a:ext cx="331059" cy="277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9020653" y="3426350"/>
            <a:ext cx="331059" cy="277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28">
            <a:extLst>
              <a:ext uri="{FF2B5EF4-FFF2-40B4-BE49-F238E27FC236}">
                <a16:creationId xmlns:a16="http://schemas.microsoft.com/office/drawing/2014/main" id="{9B4FEFE4-8CB3-4C70-A049-5AB106B78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887" y="1789066"/>
            <a:ext cx="5833532" cy="1576350"/>
          </a:xfrm>
          <a:prstGeom prst="roundRect">
            <a:avLst>
              <a:gd name="adj" fmla="val 16667"/>
            </a:avLst>
          </a:prstGeom>
          <a:solidFill>
            <a:srgbClr val="00B0F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00"/>
                </a:solidFill>
              </a:rPr>
              <a:t>Использование технологии </a:t>
            </a:r>
            <a:r>
              <a:rPr lang="en-US" altLang="ru-RU" sz="2000" b="1" dirty="0">
                <a:solidFill>
                  <a:srgbClr val="FFFF00"/>
                </a:solidFill>
              </a:rPr>
              <a:t>PPP</a:t>
            </a:r>
            <a:endParaRPr lang="en-US" altLang="ru-RU" sz="1400" b="1" dirty="0">
              <a:solidFill>
                <a:srgbClr val="FFFF00"/>
              </a:solidFill>
            </a:endParaRPr>
          </a:p>
          <a:p>
            <a:pPr marL="285750" indent="-285750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</a:rPr>
              <a:t>Погрешность на уровне 0,2 м в районе транспортного коридора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</a:rPr>
              <a:t>Погрешность на уровне 0,2-0,5 в глобальном масштабе при условии привлечения информации от глобальных сетей станций сбора навигационных измерений 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269416" y="3688513"/>
            <a:ext cx="5833532" cy="3071060"/>
          </a:xfrm>
          <a:prstGeom prst="roundRect">
            <a:avLst>
              <a:gd name="adj" fmla="val 16667"/>
            </a:avLst>
          </a:prstGeom>
          <a:solidFill>
            <a:srgbClr val="00B0F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00"/>
                </a:solidFill>
              </a:rPr>
              <a:t>Инфраструктура: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bg1"/>
                </a:solidFill>
              </a:rPr>
              <a:t>Равномерная сеть базовых станций (НАП геодезического класса) с промежутками 200-300 км вдоль всего транспортного коридора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bg1"/>
                </a:solidFill>
              </a:rPr>
              <a:t>Необходима информация от глобальных сетей станций сбора навигационных измерений (</a:t>
            </a:r>
            <a:r>
              <a:rPr lang="en-US" altLang="ru-RU" sz="1600" dirty="0">
                <a:solidFill>
                  <a:schemeClr val="bg1"/>
                </a:solidFill>
              </a:rPr>
              <a:t>IGS </a:t>
            </a:r>
            <a:r>
              <a:rPr lang="ru-RU" altLang="ru-RU" sz="1600" dirty="0">
                <a:solidFill>
                  <a:schemeClr val="bg1"/>
                </a:solidFill>
              </a:rPr>
              <a:t>и т.д.)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bg1"/>
                </a:solidFill>
              </a:rPr>
              <a:t>НАП геодезического класса на борту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bg1"/>
                </a:solidFill>
              </a:rPr>
              <a:t>Длительное время инициализации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bg1"/>
                </a:solidFill>
              </a:rPr>
              <a:t>Центр обработки и расчёта высокоточной ЭВИ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bg1"/>
                </a:solidFill>
              </a:rPr>
              <a:t>Каналы связи для передачи информации от станций в центр обработки, а также с центра обработки потребителям</a:t>
            </a:r>
          </a:p>
        </p:txBody>
      </p:sp>
    </p:spTree>
    <p:extLst>
      <p:ext uri="{BB962C8B-B14F-4D97-AF65-F5344CB8AC3E}">
        <p14:creationId xmlns:p14="http://schemas.microsoft.com/office/powerpoint/2010/main" val="50345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1" y="98427"/>
            <a:ext cx="12192000" cy="1274762"/>
          </a:xfrm>
          <a:prstGeom prst="roundRect">
            <a:avLst>
              <a:gd name="adj" fmla="val 16667"/>
            </a:avLst>
          </a:prstGeom>
          <a:solidFill>
            <a:srgbClr val="00B0F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/>
              <a:t>Использование геофизических полей для повышения точности определения местоположения</a:t>
            </a:r>
          </a:p>
        </p:txBody>
      </p:sp>
      <p:sp>
        <p:nvSpPr>
          <p:cNvPr id="29" name="Скругленный прямоугольник 28"/>
          <p:cNvSpPr>
            <a:spLocks noChangeArrowheads="1"/>
          </p:cNvSpPr>
          <p:nvPr/>
        </p:nvSpPr>
        <p:spPr bwMode="auto">
          <a:xfrm>
            <a:off x="96938" y="1789066"/>
            <a:ext cx="5833532" cy="1576350"/>
          </a:xfrm>
          <a:prstGeom prst="roundRect">
            <a:avLst>
              <a:gd name="adj" fmla="val 16667"/>
            </a:avLst>
          </a:prstGeom>
          <a:solidFill>
            <a:srgbClr val="00B0F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FFFF00"/>
                </a:solidFill>
              </a:rPr>
              <a:t>1. Повышение точности БИНС: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Информационное обеспечение  бортовой навигационной системы высокоточными данными вдоль маршрута движения</a:t>
            </a:r>
          </a:p>
        </p:txBody>
      </p:sp>
      <p:sp>
        <p:nvSpPr>
          <p:cNvPr id="4301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C2078-3DCF-4B3A-AEAE-76BB6459C040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848174" y="1419011"/>
            <a:ext cx="331059" cy="277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976832" y="1419011"/>
            <a:ext cx="331059" cy="277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96938" y="3688513"/>
            <a:ext cx="5833532" cy="3071060"/>
          </a:xfrm>
          <a:prstGeom prst="roundRect">
            <a:avLst>
              <a:gd name="adj" fmla="val 16667"/>
            </a:avLst>
          </a:prstGeom>
          <a:solidFill>
            <a:srgbClr val="00B0F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</a:rPr>
              <a:t>Виды информационного обеспечения: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/>
              <a:t>Карта значений ускорения свободного падения;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/>
              <a:t>Карта значений составляющих уклонения отвесной линии.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800" b="1" dirty="0"/>
              <a:t>Данные карты позволят повысить точность вычисления гравитационных ускорений потребителя, что уменьшит скорость нарастания ошибки определения местоположения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840288" y="3392219"/>
            <a:ext cx="331059" cy="277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9020653" y="3392220"/>
            <a:ext cx="331059" cy="3114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6193796" y="3688513"/>
            <a:ext cx="5922004" cy="3071060"/>
          </a:xfrm>
          <a:prstGeom prst="roundRect">
            <a:avLst>
              <a:gd name="adj" fmla="val 16667"/>
            </a:avLst>
          </a:prstGeom>
          <a:solidFill>
            <a:srgbClr val="00B0F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</a:rPr>
              <a:t>Виды используемых геофизических полей Земли: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FFFF00"/>
              </a:solidFill>
            </a:endParaRPr>
          </a:p>
          <a:p>
            <a:pPr marL="285750" indent="-285750">
              <a:spcBef>
                <a:spcPct val="0"/>
              </a:spcBef>
            </a:pPr>
            <a:r>
              <a:rPr lang="ru-RU" altLang="ru-RU" sz="2000" b="1" dirty="0"/>
              <a:t>Гравитационное поле Земли (ускорение свободного падения и гравитационные градиенты);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2000" b="1" dirty="0"/>
              <a:t>Магнитное поле Земли.</a:t>
            </a:r>
            <a:endParaRPr lang="ru-RU" altLang="ru-RU" sz="1800" b="1" dirty="0"/>
          </a:p>
        </p:txBody>
      </p:sp>
      <p:sp>
        <p:nvSpPr>
          <p:cNvPr id="21" name="Скругленный прямоугольник 28">
            <a:extLst>
              <a:ext uri="{FF2B5EF4-FFF2-40B4-BE49-F238E27FC236}">
                <a16:creationId xmlns:a16="http://schemas.microsoft.com/office/drawing/2014/main" id="{9B4FEFE4-8CB3-4C70-A049-5AB106B78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887" y="1789066"/>
            <a:ext cx="5833532" cy="1576350"/>
          </a:xfrm>
          <a:prstGeom prst="roundRect">
            <a:avLst>
              <a:gd name="adj" fmla="val 16667"/>
            </a:avLst>
          </a:prstGeom>
          <a:solidFill>
            <a:srgbClr val="00B0F0">
              <a:alpha val="61176"/>
            </a:srgbClr>
          </a:soli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00"/>
                </a:solidFill>
              </a:rPr>
              <a:t>2. Коррекция нарастающей ошибки </a:t>
            </a:r>
            <a:r>
              <a:rPr lang="ru-RU" altLang="ru-RU" sz="2000" b="1" dirty="0"/>
              <a:t>определения местоположения БИНС на основе измерений параметров геофизических полей Земли</a:t>
            </a:r>
          </a:p>
        </p:txBody>
      </p:sp>
    </p:spTree>
    <p:extLst>
      <p:ext uri="{BB962C8B-B14F-4D97-AF65-F5344CB8AC3E}">
        <p14:creationId xmlns:p14="http://schemas.microsoft.com/office/powerpoint/2010/main" val="386444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Box 20"/>
          <p:cNvSpPr txBox="1">
            <a:spLocks noChangeArrowheads="1"/>
          </p:cNvSpPr>
          <p:nvPr/>
        </p:nvSpPr>
        <p:spPr bwMode="auto">
          <a:xfrm>
            <a:off x="0" y="4873"/>
            <a:ext cx="12301728" cy="102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0713" tIns="40357" rIns="80713" bIns="40357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</a:rPr>
              <a:t>Состав комплексной системы навигации на основе корреляционно-экстремальных навигационных систем (КЭНС) по геофизическим полям Земли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72035" name="TextBox 2"/>
          <p:cNvSpPr txBox="1">
            <a:spLocks noChangeArrowheads="1"/>
          </p:cNvSpPr>
          <p:nvPr/>
        </p:nvSpPr>
        <p:spPr bwMode="auto">
          <a:xfrm>
            <a:off x="1185045" y="946786"/>
            <a:ext cx="3579077" cy="64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894" tIns="43948" rIns="87894" bIns="4394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latin typeface="Century Gothic" pitchFamily="34" charset="0"/>
              </a:rPr>
              <a:t>НАП + Одометр+Гравиметр+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latin typeface="Century Gothic" pitchFamily="34" charset="0"/>
              </a:rPr>
              <a:t>Градиентометр+Магн</a:t>
            </a:r>
          </a:p>
        </p:txBody>
      </p:sp>
      <p:sp>
        <p:nvSpPr>
          <p:cNvPr id="172036" name="Прямоугольник 3"/>
          <p:cNvSpPr>
            <a:spLocks noChangeArrowheads="1"/>
          </p:cNvSpPr>
          <p:nvPr/>
        </p:nvSpPr>
        <p:spPr bwMode="auto">
          <a:xfrm>
            <a:off x="5848666" y="645796"/>
            <a:ext cx="2905816" cy="64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894" tIns="43948" rIns="87894" bIns="4394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prstClr val="black"/>
                </a:solidFill>
                <a:latin typeface="Century Gothic" pitchFamily="34" charset="0"/>
              </a:rPr>
              <a:t>НАП+ИНС+Гравиметр</a:t>
            </a:r>
            <a:r>
              <a:rPr lang="ru-RU" altLang="ru-RU" b="1" dirty="0">
                <a:solidFill>
                  <a:prstClr val="black"/>
                </a:solidFill>
                <a:latin typeface="Century Gothic" pitchFamily="34" charset="0"/>
              </a:rPr>
              <a:t>+</a:t>
            </a:r>
            <a:endParaRPr lang="en-US" altLang="ru-RU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Century Gothic" pitchFamily="34" charset="0"/>
              </a:rPr>
              <a:t>+</a:t>
            </a:r>
            <a:r>
              <a:rPr lang="ru-RU" altLang="ru-RU" b="1" dirty="0" err="1">
                <a:solidFill>
                  <a:prstClr val="black"/>
                </a:solidFill>
                <a:latin typeface="Century Gothic" pitchFamily="34" charset="0"/>
              </a:rPr>
              <a:t>Магн</a:t>
            </a:r>
            <a:r>
              <a:rPr lang="en-US" altLang="ru-RU" b="1" dirty="0">
                <a:solidFill>
                  <a:prstClr val="black"/>
                </a:solidFill>
                <a:latin typeface="Century Gothic" pitchFamily="34" charset="0"/>
              </a:rPr>
              <a:t>+</a:t>
            </a:r>
            <a:r>
              <a:rPr lang="ru-RU" altLang="ru-RU" b="1" dirty="0" err="1">
                <a:solidFill>
                  <a:prstClr val="black"/>
                </a:solidFill>
                <a:latin typeface="Century Gothic" pitchFamily="34" charset="0"/>
              </a:rPr>
              <a:t>Градиентометр</a:t>
            </a:r>
            <a:endParaRPr lang="ru-RU" altLang="ru-RU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72037" name="Прямоугольник 4"/>
          <p:cNvSpPr>
            <a:spLocks noChangeArrowheads="1"/>
          </p:cNvSpPr>
          <p:nvPr/>
        </p:nvSpPr>
        <p:spPr bwMode="auto">
          <a:xfrm>
            <a:off x="1271986" y="4149090"/>
            <a:ext cx="3083749" cy="64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894" tIns="43948" rIns="87894" bIns="4394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Century Gothic" pitchFamily="34" charset="0"/>
              </a:rPr>
              <a:t>ИНС+ </a:t>
            </a:r>
            <a:r>
              <a:rPr lang="ru-RU" altLang="ru-RU" b="1" dirty="0" err="1">
                <a:solidFill>
                  <a:prstClr val="black"/>
                </a:solidFill>
                <a:latin typeface="Century Gothic" pitchFamily="34" charset="0"/>
              </a:rPr>
              <a:t>Гравиметр+Магн</a:t>
            </a:r>
            <a:r>
              <a:rPr lang="ru-RU" altLang="ru-RU" b="1" dirty="0">
                <a:solidFill>
                  <a:prstClr val="black"/>
                </a:solidFill>
                <a:latin typeface="Century Gothic" pitchFamily="34" charset="0"/>
              </a:rPr>
              <a:t>+ </a:t>
            </a:r>
            <a:endParaRPr lang="en-US" altLang="ru-RU" b="1" dirty="0">
              <a:solidFill>
                <a:prstClr val="black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Century Gothic" pitchFamily="34" charset="0"/>
              </a:rPr>
              <a:t>+</a:t>
            </a:r>
            <a:r>
              <a:rPr lang="ru-RU" altLang="ru-RU" b="1" dirty="0" err="1">
                <a:solidFill>
                  <a:prstClr val="black"/>
                </a:solidFill>
                <a:latin typeface="Century Gothic" pitchFamily="34" charset="0"/>
              </a:rPr>
              <a:t>Градиентометр</a:t>
            </a:r>
            <a:endParaRPr lang="ru-RU" altLang="ru-RU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72038" name="Прямоугольник 5"/>
          <p:cNvSpPr>
            <a:spLocks noChangeArrowheads="1"/>
          </p:cNvSpPr>
          <p:nvPr/>
        </p:nvSpPr>
        <p:spPr bwMode="auto">
          <a:xfrm>
            <a:off x="6352763" y="4196716"/>
            <a:ext cx="4108068" cy="64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894" tIns="43948" rIns="87894" bIns="4394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latin typeface="Century Gothic" pitchFamily="34" charset="0"/>
              </a:rPr>
              <a:t>ИНС +Одометр+Градиентометр+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latin typeface="Century Gothic" pitchFamily="34" charset="0"/>
              </a:rPr>
              <a:t>+Гравиметр+Магн</a:t>
            </a:r>
          </a:p>
        </p:txBody>
      </p:sp>
      <p:sp>
        <p:nvSpPr>
          <p:cNvPr id="172039" name="Прямоугольник 6"/>
          <p:cNvSpPr>
            <a:spLocks noChangeArrowheads="1"/>
          </p:cNvSpPr>
          <p:nvPr/>
        </p:nvSpPr>
        <p:spPr bwMode="auto">
          <a:xfrm>
            <a:off x="1143015" y="1628776"/>
            <a:ext cx="4105143" cy="101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94" tIns="43948" rIns="87894" bIns="43948">
            <a:spAutoFit/>
          </a:bodyPr>
          <a:lstStyle>
            <a:lvl1pPr marL="242888" indent="-242888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500" dirty="0">
                <a:solidFill>
                  <a:prstClr val="black"/>
                </a:solidFill>
                <a:latin typeface="Century Gothic" pitchFamily="34" charset="0"/>
              </a:rPr>
              <a:t>Целесообразно устанавливать на  наземных и надводных подвижных объектах (автомобилях, корабль и др.)</a:t>
            </a:r>
            <a:endParaRPr lang="en-US" altLang="ru-RU" sz="15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172040" name="Picture 3" descr="C:\Users\Евгений\Desktop\c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91" y="2901316"/>
            <a:ext cx="1112705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Прямоугольник 10"/>
          <p:cNvSpPr>
            <a:spLocks noChangeArrowheads="1"/>
          </p:cNvSpPr>
          <p:nvPr/>
        </p:nvSpPr>
        <p:spPr bwMode="auto">
          <a:xfrm>
            <a:off x="5218921" y="1270637"/>
            <a:ext cx="4105143" cy="193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94" tIns="43948" rIns="87894" bIns="43948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500" dirty="0">
                <a:solidFill>
                  <a:prstClr val="black"/>
                </a:solidFill>
                <a:latin typeface="Century Gothic" pitchFamily="34" charset="0"/>
              </a:rPr>
              <a:t>Целесообразно устанавливать на высокоманевренный объект (самолет, беспилотный транспорт и др.)</a:t>
            </a:r>
            <a:endParaRPr lang="en-US" altLang="ru-RU" sz="1500" dirty="0">
              <a:solidFill>
                <a:prstClr val="black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500" dirty="0">
                <a:solidFill>
                  <a:prstClr val="black"/>
                </a:solidFill>
                <a:latin typeface="Century Gothic" pitchFamily="34" charset="0"/>
              </a:rPr>
              <a:t>поиск решения корреляционно экстремальной системы ограничивается на основе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500" dirty="0">
                <a:solidFill>
                  <a:prstClr val="black"/>
                </a:solidFill>
                <a:latin typeface="Century Gothic" pitchFamily="34" charset="0"/>
              </a:rPr>
              <a:t>     данных от ИНС</a:t>
            </a:r>
          </a:p>
        </p:txBody>
      </p:sp>
      <p:pic>
        <p:nvPicPr>
          <p:cNvPr id="172042" name="Picture 2" descr="C:\Users\Евгений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12" y="571500"/>
            <a:ext cx="1955403" cy="139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3" name="Picture 4" descr="C:\Users\Евгений\Desktop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77" y="2411730"/>
            <a:ext cx="2029354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4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34" y="4594211"/>
            <a:ext cx="1771962" cy="15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5" name="Прямоугольник 16"/>
          <p:cNvSpPr>
            <a:spLocks noChangeArrowheads="1"/>
          </p:cNvSpPr>
          <p:nvPr/>
        </p:nvSpPr>
        <p:spPr bwMode="auto">
          <a:xfrm>
            <a:off x="1143015" y="6073140"/>
            <a:ext cx="4105143" cy="7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94" tIns="43948" rIns="87894" bIns="43948">
            <a:spAutoFit/>
          </a:bodyPr>
          <a:lstStyle>
            <a:lvl1pPr marL="242888" indent="-242888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500" dirty="0">
                <a:solidFill>
                  <a:prstClr val="black"/>
                </a:solidFill>
                <a:latin typeface="Century Gothic" pitchFamily="34" charset="0"/>
              </a:rPr>
              <a:t>Целесообразно устанавливать на подводные роботы и другие нединамичные подводные объекты</a:t>
            </a:r>
          </a:p>
        </p:txBody>
      </p:sp>
      <p:pic>
        <p:nvPicPr>
          <p:cNvPr id="3078" name="Picture 6" descr="C:\Users\Евгений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8252" y="4853941"/>
            <a:ext cx="2144581" cy="1733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423566" y="4962526"/>
            <a:ext cx="4536810" cy="1242916"/>
          </a:xfrm>
          <a:prstGeom prst="rect">
            <a:avLst/>
          </a:prstGeom>
        </p:spPr>
        <p:txBody>
          <a:bodyPr lIns="87894" tIns="43948" rIns="87894" bIns="43948">
            <a:spAutoFit/>
          </a:bodyPr>
          <a:lstStyle/>
          <a:p>
            <a:pPr marL="274672" indent="-274672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latin typeface="Century Gothic" panose="020B0502020202090204" pitchFamily="34" charset="0"/>
                <a:cs typeface="Times New Roman" pitchFamily="18" charset="0"/>
              </a:rPr>
              <a:t>Целесообразно </a:t>
            </a:r>
            <a:br>
              <a:rPr lang="ru-RU" sz="1500" dirty="0">
                <a:solidFill>
                  <a:prstClr val="black"/>
                </a:solidFill>
                <a:latin typeface="Century Gothic" panose="020B0502020202090204" pitchFamily="34" charset="0"/>
                <a:cs typeface="Times New Roman" pitchFamily="18" charset="0"/>
              </a:rPr>
            </a:br>
            <a:r>
              <a:rPr lang="ru-RU" sz="1500" dirty="0">
                <a:solidFill>
                  <a:prstClr val="black"/>
                </a:solidFill>
                <a:latin typeface="Century Gothic" panose="020B0502020202090204" pitchFamily="34" charset="0"/>
                <a:cs typeface="Times New Roman" pitchFamily="18" charset="0"/>
              </a:rPr>
              <a:t>устанавливать на </a:t>
            </a:r>
            <a:br>
              <a:rPr lang="ru-RU" sz="1500" dirty="0">
                <a:solidFill>
                  <a:prstClr val="black"/>
                </a:solidFill>
                <a:latin typeface="Century Gothic" panose="020B0502020202090204" pitchFamily="34" charset="0"/>
                <a:cs typeface="Times New Roman" pitchFamily="18" charset="0"/>
              </a:rPr>
            </a:br>
            <a:r>
              <a:rPr lang="ru-RU" sz="1500" dirty="0">
                <a:solidFill>
                  <a:prstClr val="black"/>
                </a:solidFill>
                <a:latin typeface="Century Gothic" panose="020B0502020202090204" pitchFamily="34" charset="0"/>
                <a:cs typeface="Times New Roman" pitchFamily="18" charset="0"/>
              </a:rPr>
              <a:t>подземные роботы 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Century Gothic" panose="020B0502020202090204" pitchFamily="34" charset="0"/>
                <a:cs typeface="Times New Roman" pitchFamily="18" charset="0"/>
              </a:rPr>
              <a:t>      транспортные средства,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Century Gothic" panose="020B0502020202090204" pitchFamily="34" charset="0"/>
                <a:cs typeface="Times New Roman" pitchFamily="18" charset="0"/>
              </a:rPr>
              <a:t>      где недоступны сигналы ГНСС </a:t>
            </a:r>
          </a:p>
        </p:txBody>
      </p:sp>
      <p:pic>
        <p:nvPicPr>
          <p:cNvPr id="1720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92" y="2105026"/>
            <a:ext cx="2399109" cy="17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39C2-8D46-4ACD-BD23-384CD40066AA}" type="slidenum">
              <a:rPr lang="ru-RU" smtClean="0">
                <a:solidFill>
                  <a:prstClr val="black"/>
                </a:solidFill>
                <a:latin typeface="Arial"/>
              </a:rPr>
              <a:pPr/>
              <a:t>6</a:t>
            </a:fld>
            <a:endParaRPr lang="ru-RU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24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0776" y="1588"/>
            <a:ext cx="9928225" cy="4445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Навигация: участки аномального гравитационного и магнитного полей</a:t>
            </a:r>
          </a:p>
        </p:txBody>
      </p:sp>
      <p:pic>
        <p:nvPicPr>
          <p:cNvPr id="173062" name="Объект 4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2988" r="52679" b="5515"/>
          <a:stretch>
            <a:fillRect/>
          </a:stretch>
        </p:blipFill>
        <p:spPr>
          <a:xfrm>
            <a:off x="1143001" y="446088"/>
            <a:ext cx="3008313" cy="4640262"/>
          </a:xfrm>
        </p:spPr>
      </p:pic>
      <p:sp>
        <p:nvSpPr>
          <p:cNvPr id="173059" name="Прямоугольник 2"/>
          <p:cNvSpPr>
            <a:spLocks noChangeArrowheads="1"/>
          </p:cNvSpPr>
          <p:nvPr/>
        </p:nvSpPr>
        <p:spPr bwMode="auto">
          <a:xfrm>
            <a:off x="1143014" y="5013960"/>
            <a:ext cx="2865173" cy="96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94" tIns="43948" rIns="87894" bIns="4394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i="1" dirty="0">
                <a:solidFill>
                  <a:srgbClr val="0070C0"/>
                </a:solidFill>
              </a:rPr>
              <a:t>Карта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i="1" dirty="0">
                <a:solidFill>
                  <a:srgbClr val="0070C0"/>
                </a:solidFill>
              </a:rPr>
              <a:t>гравитационных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i="1" dirty="0">
                <a:solidFill>
                  <a:srgbClr val="0070C0"/>
                </a:solidFill>
              </a:rPr>
              <a:t>градиентов</a:t>
            </a:r>
          </a:p>
        </p:txBody>
      </p:sp>
      <p:sp>
        <p:nvSpPr>
          <p:cNvPr id="173060" name="Прямоугольник 8"/>
          <p:cNvSpPr>
            <a:spLocks noChangeArrowheads="1"/>
          </p:cNvSpPr>
          <p:nvPr/>
        </p:nvSpPr>
        <p:spPr bwMode="auto">
          <a:xfrm>
            <a:off x="8832203" y="4796802"/>
            <a:ext cx="1943365" cy="64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94" tIns="43948" rIns="87894" bIns="4394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0070C0"/>
                </a:solidFill>
              </a:rPr>
              <a:t>Аномалии силы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0070C0"/>
                </a:solidFill>
              </a:rPr>
              <a:t>тяжести</a:t>
            </a:r>
          </a:p>
        </p:txBody>
      </p:sp>
      <p:sp>
        <p:nvSpPr>
          <p:cNvPr id="173061" name="Прямоугольник 9"/>
          <p:cNvSpPr>
            <a:spLocks noChangeArrowheads="1"/>
          </p:cNvSpPr>
          <p:nvPr/>
        </p:nvSpPr>
        <p:spPr bwMode="auto">
          <a:xfrm>
            <a:off x="8283307" y="5865388"/>
            <a:ext cx="3362192" cy="919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87894" tIns="43948" rIns="87894" bIns="4394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0070C0"/>
                </a:solidFill>
              </a:rPr>
              <a:t>Карта аномалий магнитного поля. Аномалии магнитной индукции ± 1500 </a:t>
            </a:r>
            <a:r>
              <a:rPr lang="ru-RU" altLang="ru-RU" i="1" dirty="0" err="1">
                <a:solidFill>
                  <a:srgbClr val="0070C0"/>
                </a:solidFill>
              </a:rPr>
              <a:t>нТл</a:t>
            </a:r>
            <a:r>
              <a:rPr lang="ru-RU" altLang="ru-RU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173063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2904" r="2229"/>
          <a:stretch>
            <a:fillRect/>
          </a:stretch>
        </p:blipFill>
        <p:spPr bwMode="auto">
          <a:xfrm>
            <a:off x="5459691" y="405766"/>
            <a:ext cx="5611681" cy="44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4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3" t="1724" r="1923" b="3510"/>
          <a:stretch>
            <a:fillRect/>
          </a:stretch>
        </p:blipFill>
        <p:spPr bwMode="auto">
          <a:xfrm>
            <a:off x="4150917" y="2996566"/>
            <a:ext cx="381621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3065" name="Object 2"/>
          <p:cNvGraphicFramePr>
            <a:graphicFrameLocks noChangeAspect="1"/>
          </p:cNvGraphicFramePr>
          <p:nvPr/>
        </p:nvGraphicFramePr>
        <p:xfrm>
          <a:off x="9263871" y="5374006"/>
          <a:ext cx="1511697" cy="287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Equation" r:id="rId6" imgW="850531" imgH="215806" progId="Equation.DSMT4">
                  <p:embed/>
                </p:oleObj>
              </mc:Choice>
              <mc:Fallback>
                <p:oleObj name="Equation" r:id="rId6" imgW="85053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3871" y="5374006"/>
                        <a:ext cx="1511697" cy="287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6" name="Object 3"/>
          <p:cNvGraphicFramePr>
            <a:graphicFrameLocks noChangeAspect="1"/>
          </p:cNvGraphicFramePr>
          <p:nvPr/>
        </p:nvGraphicFramePr>
        <p:xfrm>
          <a:off x="1801681" y="6029326"/>
          <a:ext cx="1081748" cy="36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8" imgW="495085" imgH="228501" progId="Equation.DSMT4">
                  <p:embed/>
                </p:oleObj>
              </mc:Choice>
              <mc:Fallback>
                <p:oleObj name="Equation" r:id="rId8" imgW="49508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681" y="6029326"/>
                        <a:ext cx="1081748" cy="360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7" name="Object 4"/>
          <p:cNvGraphicFramePr>
            <a:graphicFrameLocks noChangeAspect="1"/>
          </p:cNvGraphicFramePr>
          <p:nvPr/>
        </p:nvGraphicFramePr>
        <p:xfrm>
          <a:off x="1143014" y="6416040"/>
          <a:ext cx="2865173" cy="34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Equation" r:id="rId10" imgW="1435100" imgH="203200" progId="Equation.DSMT4">
                  <p:embed/>
                </p:oleObj>
              </mc:Choice>
              <mc:Fallback>
                <p:oleObj name="Equation" r:id="rId10" imgW="143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14" y="6416040"/>
                        <a:ext cx="2865173" cy="344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8" name="Object 5"/>
          <p:cNvGraphicFramePr>
            <a:graphicFrameLocks noChangeAspect="1"/>
          </p:cNvGraphicFramePr>
          <p:nvPr/>
        </p:nvGraphicFramePr>
        <p:xfrm>
          <a:off x="9191626" y="5661660"/>
          <a:ext cx="1857375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Equation" r:id="rId12" imgW="1167893" imgH="203112" progId="Equation.DSMT4">
                  <p:embed/>
                </p:oleObj>
              </mc:Choice>
              <mc:Fallback>
                <p:oleObj name="Equation" r:id="rId12" imgW="116789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26" y="5661660"/>
                        <a:ext cx="1857375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6959350" y="1125856"/>
            <a:ext cx="3169577" cy="33108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367611" y="3284220"/>
            <a:ext cx="1092067" cy="256032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774165" y="3501390"/>
            <a:ext cx="1491059" cy="6477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39C2-8D46-4ACD-BD23-384CD40066AA}" type="slidenum">
              <a:rPr lang="ru-RU" smtClean="0">
                <a:solidFill>
                  <a:prstClr val="black"/>
                </a:solidFill>
                <a:latin typeface="Arial"/>
              </a:rPr>
              <a:pPr/>
              <a:t>7</a:t>
            </a:fld>
            <a:endParaRPr lang="ru-RU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1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143000" y="107950"/>
            <a:ext cx="9906000" cy="1143000"/>
          </a:xfrm>
          <a:solidFill>
            <a:schemeClr val="bg1"/>
          </a:solidFill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моделирования точности по совместным измерениям аномалий силы тяжести и гравитационного градиента (инерциальная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система+Гравиметр+Градиентометр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0228" name="Группа 3"/>
          <p:cNvGrpSpPr>
            <a:grpSpLocks/>
          </p:cNvGrpSpPr>
          <p:nvPr/>
        </p:nvGrpSpPr>
        <p:grpSpPr bwMode="auto">
          <a:xfrm>
            <a:off x="1136335" y="1196753"/>
            <a:ext cx="4851320" cy="5315538"/>
            <a:chOff x="322008" y="306818"/>
            <a:chExt cx="4637209" cy="3234814"/>
          </a:xfrm>
        </p:grpSpPr>
        <p:pic>
          <p:nvPicPr>
            <p:cNvPr id="180244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88" y="306818"/>
              <a:ext cx="4298660" cy="3136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0245" name="Группа 5"/>
            <p:cNvGrpSpPr>
              <a:grpSpLocks/>
            </p:cNvGrpSpPr>
            <p:nvPr/>
          </p:nvGrpSpPr>
          <p:grpSpPr bwMode="auto">
            <a:xfrm>
              <a:off x="322008" y="375793"/>
              <a:ext cx="4637209" cy="3165839"/>
              <a:chOff x="2337779" y="1699955"/>
              <a:chExt cx="4637209" cy="316583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006269" y="1751889"/>
                <a:ext cx="2341593" cy="2060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Погрешность карты АСТ: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20166" y="1957919"/>
                <a:ext cx="744681" cy="1592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11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мГал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20166" y="2622835"/>
                <a:ext cx="744681" cy="1592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1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0,5 мГал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20166" y="3090484"/>
                <a:ext cx="744681" cy="1592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1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0,1 мГал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46906" y="4641034"/>
                <a:ext cx="4228082" cy="2247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Погрешность гравиметра (</a:t>
                </a:r>
                <a:r>
                  <a:rPr lang="ru-RU" kern="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мГал</a:t>
                </a:r>
                <a:r>
                  <a:rPr lang="ru-RU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1123766" y="2913968"/>
                <a:ext cx="2781058" cy="3530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Погрешность навигации (м)</a:t>
                </a:r>
              </a:p>
            </p:txBody>
          </p:sp>
        </p:grpSp>
      </p:grpSp>
      <p:grpSp>
        <p:nvGrpSpPr>
          <p:cNvPr id="180229" name="Группа 13"/>
          <p:cNvGrpSpPr>
            <a:grpSpLocks/>
          </p:cNvGrpSpPr>
          <p:nvPr/>
        </p:nvGrpSpPr>
        <p:grpSpPr bwMode="auto">
          <a:xfrm>
            <a:off x="4143664" y="1196754"/>
            <a:ext cx="6942025" cy="5419893"/>
            <a:chOff x="4889338" y="332231"/>
            <a:chExt cx="6149578" cy="3230295"/>
          </a:xfrm>
        </p:grpSpPr>
        <p:pic>
          <p:nvPicPr>
            <p:cNvPr id="180234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879" y="332231"/>
              <a:ext cx="4285600" cy="308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0235" name="Группа 15"/>
            <p:cNvGrpSpPr>
              <a:grpSpLocks/>
            </p:cNvGrpSpPr>
            <p:nvPr/>
          </p:nvGrpSpPr>
          <p:grpSpPr bwMode="auto">
            <a:xfrm>
              <a:off x="4889338" y="428359"/>
              <a:ext cx="6149578" cy="3134167"/>
              <a:chOff x="4889338" y="428359"/>
              <a:chExt cx="6149578" cy="3134167"/>
            </a:xfrm>
          </p:grpSpPr>
          <p:grpSp>
            <p:nvGrpSpPr>
              <p:cNvPr id="180236" name="Группа 16"/>
              <p:cNvGrpSpPr>
                <a:grpSpLocks/>
              </p:cNvGrpSpPr>
              <p:nvPr/>
            </p:nvGrpSpPr>
            <p:grpSpPr bwMode="auto">
              <a:xfrm>
                <a:off x="6442781" y="428359"/>
                <a:ext cx="4596135" cy="3134167"/>
                <a:chOff x="2470431" y="1699243"/>
                <a:chExt cx="4596135" cy="3134167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3988534" y="1755120"/>
                  <a:ext cx="2248170" cy="2201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kern="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Погрешность карты ГГ: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120488" y="2043592"/>
                  <a:ext cx="946078" cy="15592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100" kern="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1100" kern="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0 Этвеш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140435" y="2861434"/>
                  <a:ext cx="744978" cy="15592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ru-RU" sz="1100" kern="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5 Этвеш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144953" y="3437585"/>
                  <a:ext cx="744978" cy="15592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ru-RU" sz="1100" kern="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1 Этвеш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634779" y="4613285"/>
                  <a:ext cx="4431787" cy="22012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kern="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Погрешность </a:t>
                  </a:r>
                  <a:r>
                    <a:rPr lang="ru-RU" kern="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гравиградиентометра</a:t>
                  </a:r>
                  <a:r>
                    <a:rPr lang="ru-RU" kern="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(Этвеш)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 rot="16200000">
                  <a:off x="1242997" y="2926677"/>
                  <a:ext cx="2782040" cy="32717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kern="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Погрешность навигации (м)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4889338" y="2909764"/>
                <a:ext cx="1370600" cy="1650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Уход БИНС ≈ 2 км/ч</a:t>
                </a:r>
              </a:p>
            </p:txBody>
          </p:sp>
        </p:grpSp>
      </p:grpSp>
      <p:cxnSp>
        <p:nvCxnSpPr>
          <p:cNvPr id="26" name="Прямая соединительная линия 25"/>
          <p:cNvCxnSpPr/>
          <p:nvPr/>
        </p:nvCxnSpPr>
        <p:spPr>
          <a:xfrm>
            <a:off x="2211260" y="3691938"/>
            <a:ext cx="0" cy="218807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60406" y="4869180"/>
            <a:ext cx="447146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017433" y="4020974"/>
            <a:ext cx="0" cy="200486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581663" y="5373216"/>
            <a:ext cx="41447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10" y="4343089"/>
            <a:ext cx="4508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10" y="3705322"/>
            <a:ext cx="4508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97" y="4653137"/>
            <a:ext cx="4143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97" y="4002719"/>
            <a:ext cx="414337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39C2-8D46-4ACD-BD23-384CD40066AA}" type="slidenum">
              <a:rPr lang="ru-RU" smtClean="0">
                <a:solidFill>
                  <a:prstClr val="black"/>
                </a:solidFill>
                <a:latin typeface="Arial"/>
              </a:rPr>
              <a:pPr/>
              <a:t>8</a:t>
            </a:fld>
            <a:endParaRPr lang="ru-RU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4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143000" y="0"/>
            <a:ext cx="9906000" cy="476250"/>
          </a:xfrm>
          <a:solidFill>
            <a:schemeClr val="bg1"/>
          </a:solidFill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перспективной точности навигации по магнитному полю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7387394"/>
              </p:ext>
            </p:extLst>
          </p:nvPr>
        </p:nvGraphicFramePr>
        <p:xfrm>
          <a:off x="6231909" y="2394098"/>
          <a:ext cx="4560113" cy="3951236"/>
        </p:xfrm>
        <a:graphic>
          <a:graphicData uri="http://schemas.openxmlformats.org/drawingml/2006/table">
            <a:tbl>
              <a:tblPr/>
              <a:tblGrid>
                <a:gridCol w="325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11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Погрешность </a:t>
                      </a:r>
                    </a:p>
                  </a:txBody>
                  <a:tcPr marL="112412" marR="112412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412" marR="112412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348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местоположения,    м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412" marR="112412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500-50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412" marR="112412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0774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 индукции (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магнитометр+карта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  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нТл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412" marR="112412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100-10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412" marR="112412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1273" name="TextBox 5"/>
          <p:cNvSpPr txBox="1">
            <a:spLocks noChangeArrowheads="1"/>
          </p:cNvSpPr>
          <p:nvPr/>
        </p:nvSpPr>
        <p:spPr bwMode="auto">
          <a:xfrm>
            <a:off x="1343279" y="382907"/>
            <a:ext cx="9705721" cy="1473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7894" tIns="43948" rIns="87894" bIns="4394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FF"/>
                </a:solidFill>
              </a:rPr>
              <a:t>Исходные данные: 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indent="-1031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</a:rPr>
              <a:t>- интенсивность аномалий от -800 </a:t>
            </a:r>
            <a:r>
              <a:rPr lang="ru-RU" altLang="ru-RU" dirty="0" err="1">
                <a:solidFill>
                  <a:prstClr val="black"/>
                </a:solidFill>
              </a:rPr>
              <a:t>нТл</a:t>
            </a:r>
            <a:r>
              <a:rPr lang="ru-RU" altLang="ru-RU" dirty="0">
                <a:solidFill>
                  <a:prstClr val="black"/>
                </a:solidFill>
              </a:rPr>
              <a:t> до +1200 </a:t>
            </a:r>
            <a:r>
              <a:rPr lang="ru-RU" altLang="ru-RU" dirty="0" err="1">
                <a:solidFill>
                  <a:prstClr val="black"/>
                </a:solidFill>
              </a:rPr>
              <a:t>нТл</a:t>
            </a:r>
            <a:r>
              <a:rPr lang="ru-RU" altLang="ru-RU" dirty="0">
                <a:solidFill>
                  <a:prstClr val="black"/>
                </a:solidFill>
              </a:rPr>
              <a:t> на уровне моря,</a:t>
            </a:r>
          </a:p>
          <a:p>
            <a:pPr marL="285750" indent="-1031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</a:rPr>
              <a:t>- интервал корреляции аномального поля - в пределах 15-30 км.</a:t>
            </a:r>
          </a:p>
          <a:p>
            <a:pPr marL="285750" indent="-1031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>
                <a:solidFill>
                  <a:prstClr val="black"/>
                </a:solidFill>
              </a:rPr>
              <a:t>магнитные помехи: влияние магнитных бурь - 120-150 </a:t>
            </a:r>
            <a:r>
              <a:rPr lang="ru-RU" altLang="ru-RU" dirty="0" err="1">
                <a:solidFill>
                  <a:prstClr val="black"/>
                </a:solidFill>
              </a:rPr>
              <a:t>нТл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indent="-1031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>
                <a:solidFill>
                  <a:prstClr val="black"/>
                </a:solidFill>
              </a:rPr>
              <a:t>суточные вариации собственного МПЗ 6-30 </a:t>
            </a:r>
            <a:r>
              <a:rPr lang="ru-RU" altLang="ru-RU" dirty="0" err="1">
                <a:solidFill>
                  <a:prstClr val="black"/>
                </a:solidFill>
              </a:rPr>
              <a:t>нТл</a:t>
            </a:r>
            <a:endParaRPr lang="ru-RU" altLang="ru-RU" dirty="0">
              <a:solidFill>
                <a:prstClr val="black"/>
              </a:solidFill>
            </a:endParaRPr>
          </a:p>
        </p:txBody>
      </p:sp>
      <p:grpSp>
        <p:nvGrpSpPr>
          <p:cNvPr id="181274" name="Группа 29"/>
          <p:cNvGrpSpPr>
            <a:grpSpLocks/>
          </p:cNvGrpSpPr>
          <p:nvPr/>
        </p:nvGrpSpPr>
        <p:grpSpPr bwMode="auto">
          <a:xfrm>
            <a:off x="1127426" y="2205990"/>
            <a:ext cx="4775966" cy="4693342"/>
            <a:chOff x="4559945" y="1558030"/>
            <a:chExt cx="5157733" cy="4627590"/>
          </a:xfrm>
        </p:grpSpPr>
        <p:pic>
          <p:nvPicPr>
            <p:cNvPr id="181277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053" y="1558030"/>
              <a:ext cx="4924625" cy="4154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278" name="TextBox 8"/>
            <p:cNvSpPr txBox="1">
              <a:spLocks noChangeArrowheads="1"/>
            </p:cNvSpPr>
            <p:nvPr/>
          </p:nvSpPr>
          <p:spPr bwMode="auto">
            <a:xfrm rot="16200000">
              <a:off x="3303847" y="3516817"/>
              <a:ext cx="2911049" cy="39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prstClr val="black"/>
                  </a:solidFill>
                </a:rPr>
                <a:t>Погрешность навигации (м)</a:t>
              </a:r>
            </a:p>
          </p:txBody>
        </p:sp>
        <p:sp>
          <p:nvSpPr>
            <p:cNvPr id="181279" name="TextBox 9"/>
            <p:cNvSpPr txBox="1">
              <a:spLocks noChangeArrowheads="1"/>
            </p:cNvSpPr>
            <p:nvPr/>
          </p:nvSpPr>
          <p:spPr bwMode="auto">
            <a:xfrm>
              <a:off x="5811869" y="5639383"/>
              <a:ext cx="3241769" cy="3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prstClr val="black"/>
                  </a:solidFill>
                </a:rPr>
                <a:t>Погрешность карты (нТл)</a:t>
              </a:r>
            </a:p>
          </p:txBody>
        </p:sp>
        <p:sp>
          <p:nvSpPr>
            <p:cNvPr id="181280" name="Прямоугольник 10"/>
            <p:cNvSpPr>
              <a:spLocks noChangeArrowheads="1"/>
            </p:cNvSpPr>
            <p:nvPr/>
          </p:nvSpPr>
          <p:spPr bwMode="auto">
            <a:xfrm>
              <a:off x="5383188" y="5821462"/>
              <a:ext cx="4165883" cy="3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prstClr val="black"/>
                  </a:solidFill>
                </a:rPr>
                <a:t>Уход инерциальной системы </a:t>
              </a:r>
              <a:r>
                <a:rPr lang="en-US" altLang="ru-RU" dirty="0">
                  <a:solidFill>
                    <a:prstClr val="black"/>
                  </a:solidFill>
                </a:rPr>
                <a:t>~ </a:t>
              </a:r>
              <a:r>
                <a:rPr lang="ru-RU" altLang="ru-RU" dirty="0">
                  <a:solidFill>
                    <a:prstClr val="black"/>
                  </a:solidFill>
                </a:rPr>
                <a:t>2 км/ч</a:t>
              </a:r>
            </a:p>
          </p:txBody>
        </p:sp>
        <p:sp>
          <p:nvSpPr>
            <p:cNvPr id="181281" name="TextBox 11"/>
            <p:cNvSpPr txBox="1">
              <a:spLocks noChangeArrowheads="1"/>
            </p:cNvSpPr>
            <p:nvPr/>
          </p:nvSpPr>
          <p:spPr bwMode="auto">
            <a:xfrm>
              <a:off x="6425761" y="2267624"/>
              <a:ext cx="2977143" cy="3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prstClr val="black"/>
                  </a:solidFill>
                </a:rPr>
                <a:t>Погрешность измерителя:</a:t>
              </a:r>
            </a:p>
          </p:txBody>
        </p:sp>
        <p:sp>
          <p:nvSpPr>
            <p:cNvPr id="181282" name="TextBox 12"/>
            <p:cNvSpPr txBox="1">
              <a:spLocks noChangeArrowheads="1"/>
            </p:cNvSpPr>
            <p:nvPr/>
          </p:nvSpPr>
          <p:spPr bwMode="auto">
            <a:xfrm>
              <a:off x="8447206" y="3899695"/>
              <a:ext cx="1039543" cy="3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prstClr val="black"/>
                  </a:solidFill>
                </a:rPr>
                <a:t>5 нТл</a:t>
              </a:r>
            </a:p>
          </p:txBody>
        </p:sp>
        <p:sp>
          <p:nvSpPr>
            <p:cNvPr id="181283" name="TextBox 13"/>
            <p:cNvSpPr txBox="1">
              <a:spLocks noChangeArrowheads="1"/>
            </p:cNvSpPr>
            <p:nvPr/>
          </p:nvSpPr>
          <p:spPr bwMode="auto">
            <a:xfrm>
              <a:off x="8524953" y="2764342"/>
              <a:ext cx="918662" cy="3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prstClr val="black"/>
                  </a:solidFill>
                </a:rPr>
                <a:t>35 нТл</a:t>
              </a: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39C2-8D46-4ACD-BD23-384CD40066AA}" type="slidenum">
              <a:rPr lang="ru-RU" smtClean="0">
                <a:solidFill>
                  <a:prstClr val="black"/>
                </a:solidFill>
                <a:latin typeface="Arial"/>
              </a:rPr>
              <a:pPr/>
              <a:t>9</a:t>
            </a:fld>
            <a:endParaRPr lang="ru-RU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501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1178</Words>
  <Application>Microsoft Macintosh PowerPoint</Application>
  <PresentationFormat>Широкоэкранный</PresentationFormat>
  <Paragraphs>190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HelveticaNeueCyr</vt:lpstr>
      <vt:lpstr>Symbol</vt:lpstr>
      <vt:lpstr>Times New Roman</vt:lpstr>
      <vt:lpstr>Wingdings</vt:lpstr>
      <vt:lpstr>Тема Office</vt:lpstr>
      <vt:lpstr>1_Office Theme</vt:lpstr>
      <vt:lpstr>5_Office Theme</vt:lpstr>
      <vt:lpstr>6_Office Theme</vt:lpstr>
      <vt:lpstr>7_Office Theme</vt:lpstr>
      <vt:lpstr>8_Office Theme</vt:lpstr>
      <vt:lpstr>1_Тема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Навигация: участки аномального гравитационного и магнитного полей</vt:lpstr>
      <vt:lpstr>Результаты моделирования точности по совместным измерениям аномалий силы тяжести и гравитационного градиента (инерциальная система+Гравиметр+Градиентометр )</vt:lpstr>
      <vt:lpstr>Оценка перспективной точности навигации по магнитному полю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ПМО</cp:lastModifiedBy>
  <cp:revision>98</cp:revision>
  <cp:lastPrinted>2020-09-09T14:41:07Z</cp:lastPrinted>
  <dcterms:created xsi:type="dcterms:W3CDTF">2020-06-03T06:10:17Z</dcterms:created>
  <dcterms:modified xsi:type="dcterms:W3CDTF">2020-09-09T15:03:00Z</dcterms:modified>
</cp:coreProperties>
</file>